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  <p:sldId id="288" r:id="rId4"/>
    <p:sldId id="285" r:id="rId5"/>
    <p:sldId id="302" r:id="rId6"/>
    <p:sldId id="291" r:id="rId7"/>
    <p:sldId id="292" r:id="rId8"/>
    <p:sldId id="289" r:id="rId9"/>
    <p:sldId id="290" r:id="rId10"/>
    <p:sldId id="296" r:id="rId11"/>
    <p:sldId id="293" r:id="rId12"/>
    <p:sldId id="301" r:id="rId13"/>
    <p:sldId id="295" r:id="rId14"/>
    <p:sldId id="258" r:id="rId15"/>
    <p:sldId id="257" r:id="rId16"/>
    <p:sldId id="261" r:id="rId17"/>
    <p:sldId id="272" r:id="rId18"/>
    <p:sldId id="271" r:id="rId19"/>
    <p:sldId id="273" r:id="rId20"/>
    <p:sldId id="274" r:id="rId21"/>
    <p:sldId id="297" r:id="rId22"/>
    <p:sldId id="298" r:id="rId23"/>
    <p:sldId id="281" r:id="rId24"/>
    <p:sldId id="283" r:id="rId25"/>
    <p:sldId id="276" r:id="rId26"/>
    <p:sldId id="299" r:id="rId27"/>
    <p:sldId id="300" r:id="rId28"/>
    <p:sldId id="287" r:id="rId29"/>
    <p:sldId id="268" r:id="rId3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8C6"/>
    <a:srgbClr val="BE1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4" autoAdjust="0"/>
    <p:restoredTop sz="95814" autoAdjust="0"/>
  </p:normalViewPr>
  <p:slideViewPr>
    <p:cSldViewPr snapToGrid="0" snapToObjects="1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2F8069AB-635E-DE4C-8CE5-6FBB54BF6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b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2C392-C8EC-E64C-A65A-91BC63851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262CA-8571-0448-86D0-3700EE45C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217FB87-42AE-204F-B5E0-95FBFE96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DF53B-891A-4B43-84F4-ADC33866B455}" type="datetimeFigureOut">
              <a:rPr lang="x-none"/>
              <a:pPr>
                <a:defRPr/>
              </a:pPr>
              <a:t>25.10.2023</a:t>
            </a:fld>
            <a:endParaRPr lang="x-non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58ACC85-9A66-5442-8A40-2C35E24F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FCC196-C3C5-4E4A-94D5-DAAC71BC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896A-8111-48B2-9981-6F6017F7952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042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3587-9CF6-C24F-845A-156453CC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CB95D-E961-5343-92DF-F080CBE08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3D28-B5F6-49E2-9E58-D51430B596F2}" type="datetimeFigureOut">
              <a:rPr lang="x-none"/>
              <a:pPr>
                <a:defRPr/>
              </a:pPr>
              <a:t>25.10.2023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036E-0C65-4CBD-B031-F9FB1575690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210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57471B-2020-DE43-A6D7-AC7C58F9C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0DBE3-050E-DE4F-8B5C-1908EE675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70A1F-9147-4293-821C-547723CA9C91}" type="datetimeFigureOut">
              <a:rPr lang="x-none"/>
              <a:pPr>
                <a:defRPr/>
              </a:pPr>
              <a:t>25.10.2023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311E-FF42-48E2-841D-327AF2FC287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357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9755-91AD-1441-BC5B-275213D6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6515A-20A4-C149-B979-803F86F24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13D47-3BDB-4B32-B21C-BF7E32177301}" type="datetimeFigureOut">
              <a:rPr lang="x-none"/>
              <a:pPr>
                <a:defRPr/>
              </a:pPr>
              <a:t>25.10.2023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D378E-D0D7-45A7-A533-4EBE576C6D3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817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0F02-209F-614B-A8F0-6A01DB08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A82B0-A2D6-1244-8DB9-02B59340F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E7AD-8219-4C84-9E12-1B4E9368BABD}" type="datetimeFigureOut">
              <a:rPr lang="x-none"/>
              <a:pPr>
                <a:defRPr/>
              </a:pPr>
              <a:t>25.10.2023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A185-CB0D-40C6-BE2B-ED88810E9BD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252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9CAE-74B9-7D4F-99F9-CB6BD67E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4CB1-F83A-984D-A092-A5298BBC6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520C7-6883-8841-8F77-8C2B3607A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3215-B032-4272-BA51-FDAB15641215}" type="datetimeFigureOut">
              <a:rPr lang="x-none"/>
              <a:pPr>
                <a:defRPr/>
              </a:pPr>
              <a:t>25.10.2023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6766-2406-4E93-B8E8-7CC768E4003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086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1EB4-1313-4B40-BAE1-C43444BD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1C012-7E27-9B47-8F54-70B4A6BA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D95BF-05E6-E94A-B56D-5D74C6AFE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EF8E2-9807-4241-82F1-FD206DA20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259FF-6479-B44C-BDAA-C40400A79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A7340-6CAE-481C-AE37-82ACEF499EC4}" type="datetimeFigureOut">
              <a:rPr lang="x-none"/>
              <a:pPr>
                <a:defRPr/>
              </a:pPr>
              <a:t>25.10.2023</a:t>
            </a:fld>
            <a:endParaRPr 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EDEC-D8B6-4AA1-8DF0-A7840048629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07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03F7-1435-C94D-9D3F-CDCCCAD8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7EDF4-C9A2-4231-98E7-356298256B36}" type="datetimeFigureOut">
              <a:rPr lang="x-none"/>
              <a:pPr>
                <a:defRPr/>
              </a:pPr>
              <a:t>25.10.2023</a:t>
            </a:fld>
            <a:endParaRPr 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7A1E-5455-49A6-BFA7-02C47199870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417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A527-9000-4086-AF1A-745FD51BCA31}" type="datetimeFigureOut">
              <a:rPr lang="x-none"/>
              <a:pPr>
                <a:defRPr/>
              </a:pPr>
              <a:t>25.10.2023</a:t>
            </a:fld>
            <a:endParaRPr 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8FF9-4A47-4DFD-95D4-44576B38998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490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08F2C-F437-134E-AFF0-CA482B5C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BB18E-D1D2-A740-8075-6A8219674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B44F7-1C74-8F4D-8812-BFA3E7589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BFDC-E7CC-4DD9-B6E9-324911D6C6D3}" type="datetimeFigureOut">
              <a:rPr lang="x-none"/>
              <a:pPr>
                <a:defRPr/>
              </a:pPr>
              <a:t>25.10.2023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4960-DE6F-4D98-BF5C-EA5DDE43D43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162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F62C-1C96-C24D-B555-FDB246FA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087E3-AB78-7D4E-B953-68F409BF9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23616-F53A-854B-8E9A-1FF7B2B1D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EDD1-4CF8-4492-9161-299655732DAA}" type="datetimeFigureOut">
              <a:rPr lang="x-none"/>
              <a:pPr>
                <a:defRPr/>
              </a:pPr>
              <a:t>25.10.2023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07A8-9AE2-4047-8D0B-A48531FC5C8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967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2DE521-D15B-4EC8-96F3-7EB64541B530}" type="datetimeFigureOut">
              <a:rPr lang="x-none"/>
              <a:pPr>
                <a:defRPr/>
              </a:pPr>
              <a:t>25.10.2023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7780DF-F1DC-4F21-BF99-6510EB93F75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.gov.ru/events/multimedia/video/70598/" TargetMode="External"/><Relationship Id="rId2" Type="http://schemas.openxmlformats.org/officeDocument/2006/relationships/hyperlink" Target="n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11sp.ru/data/uploads/docs/v_pomosch_uchitely/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39725" y="2209800"/>
            <a:ext cx="8202613" cy="2387600"/>
          </a:xfrm>
        </p:spPr>
        <p:txBody>
          <a:bodyPr/>
          <a:lstStyle/>
          <a:p>
            <a:pPr eaLnBrk="1" hangingPunct="1"/>
            <a:r>
              <a:rPr lang="ru-RU" altLang="ru-RU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педагогические технологии в образовательном процессе МОУ ДО «РЦДОД»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1475" y="2209800"/>
            <a:ext cx="2333625" cy="1939925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579438" y="0"/>
            <a:ext cx="6096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«Районный центр дополнительного образования детей»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МОУ ДО «РЦДОД»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998663" y="6303963"/>
            <a:ext cx="4494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Усть-Илимский район, 2023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243013" y="365125"/>
            <a:ext cx="10696575" cy="1325563"/>
          </a:xfrm>
          <a:solidFill>
            <a:srgbClr val="B788C6"/>
          </a:solidFill>
        </p:spPr>
        <p:txBody>
          <a:bodyPr/>
          <a:lstStyle/>
          <a:p>
            <a:pPr algn="ctr"/>
            <a:r>
              <a:rPr lang="ru-RU" altLang="ru-RU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ОБРАЗОВАТЕЛЬНАЯ ТЕХНОЛОГИЯ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243013" y="1943100"/>
            <a:ext cx="10696575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личностное развитие ребенка за счет уменьшения доли репродуктивной деятельности в учебном процессе; эффективная с точки зрения достижения нужного образовательного результата</a:t>
            </a:r>
            <a:endParaRPr lang="ru-RU" altLang="ru-RU" sz="40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76338" y="130175"/>
            <a:ext cx="10906125" cy="666750"/>
          </a:xfrm>
          <a:solidFill>
            <a:srgbClr val="B788C6"/>
          </a:solidFill>
        </p:spPr>
        <p:txBody>
          <a:bodyPr/>
          <a:lstStyle/>
          <a:p>
            <a:pPr algn="ctr"/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</a:t>
            </a:r>
          </a:p>
        </p:txBody>
      </p:sp>
      <p:sp>
        <p:nvSpPr>
          <p:cNvPr id="13315" name="Объект 3"/>
          <p:cNvSpPr>
            <a:spLocks noGrp="1"/>
          </p:cNvSpPr>
          <p:nvPr>
            <p:ph sz="half" idx="2"/>
          </p:nvPr>
        </p:nvSpPr>
        <p:spPr>
          <a:xfrm>
            <a:off x="1176338" y="796925"/>
            <a:ext cx="10906125" cy="5838825"/>
          </a:xfrm>
        </p:spPr>
        <p:txBody>
          <a:bodyPr/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дифференцированного обучения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Триз-технология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КТД, групповые технологии, обучение в сотрудничестве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развития критического мышления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проектной и исследовательской деятельности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– технология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творческих мастерских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Информационно-коммуникационная технология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дистанционного обучения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модульного обучения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рефлексивного обучения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384300" y="234950"/>
            <a:ext cx="3579813" cy="6505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СОВРЕМЕННЫХ ТЕХНОЛОГИЙ: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методы,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приемы,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Объект 3"/>
          <p:cNvSpPr>
            <a:spLocks noGrp="1"/>
          </p:cNvSpPr>
          <p:nvPr>
            <p:ph sz="half" idx="4294967295"/>
          </p:nvPr>
        </p:nvSpPr>
        <p:spPr>
          <a:xfrm>
            <a:off x="5224463" y="222250"/>
            <a:ext cx="6469062" cy="6505575"/>
          </a:xfrm>
          <a:solidFill>
            <a:srgbClr val="B788C6"/>
          </a:solidFill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Дискуссия, диспут, дебаты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 деловые игры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малых группах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Ментальные карты или интеллект карты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Театрализации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b="1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sz="half" idx="1"/>
          </p:nvPr>
        </p:nvSpPr>
        <p:spPr>
          <a:xfrm>
            <a:off x="1204913" y="160338"/>
            <a:ext cx="3482975" cy="6516687"/>
          </a:xfrm>
          <a:solidFill>
            <a:srgbClr val="B788C6"/>
          </a:solidFill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ВЫБРАТЬ ОБРАЗОВАТЕЛЬНУЮ ТЕХНОЛОГИЮ</a:t>
            </a:r>
          </a:p>
        </p:txBody>
      </p:sp>
      <p:sp>
        <p:nvSpPr>
          <p:cNvPr id="15363" name="Объект 3"/>
          <p:cNvSpPr>
            <a:spLocks noGrp="1"/>
          </p:cNvSpPr>
          <p:nvPr>
            <p:ph sz="half" idx="2"/>
          </p:nvPr>
        </p:nvSpPr>
        <p:spPr>
          <a:xfrm>
            <a:off x="4687888" y="160338"/>
            <a:ext cx="7408862" cy="66976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АКТУАЛЬНОЙ ЦЕЛИ И ЗАДАЧ ОБУЧЕНИЯ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УЧЕБНОГО МАТЕРИАЛА</a:t>
            </a:r>
          </a:p>
          <a:p>
            <a:pPr marL="0" indent="0"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значимости: мировоззренческий, общенаучный, локальный и т.д.;</a:t>
            </a:r>
          </a:p>
          <a:p>
            <a:pPr marL="0" indent="0"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или теоретический;</a:t>
            </a:r>
          </a:p>
          <a:p>
            <a:pPr marL="0" indent="0"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сложности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ВОЗМОЖНОСТЕЙ УЧАЩИХСЯ</a:t>
            </a:r>
          </a:p>
          <a:p>
            <a:pPr marL="0" indent="0"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ЗУН, компетенций;</a:t>
            </a:r>
          </a:p>
          <a:p>
            <a:pPr marL="0" indent="0"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практического опыта;</a:t>
            </a:r>
          </a:p>
          <a:p>
            <a:pPr marL="0" indent="0"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степень подготовленности;</a:t>
            </a:r>
          </a:p>
          <a:p>
            <a:pPr marL="0" indent="0"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проявляемого интереса учащихся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ВРЕМЕНИ, МЕТОДИЧЕСКОГО И УЧЕБНОГО МАТЕРИАЛА, ОБОРУДОВАНИЯ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ВОЗМОЖНОСТЕЙ И ПРОФЕССИОНАЛЬНЫХ НАВЫКОВ ПЕДАГОГА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149350" y="1346200"/>
            <a:ext cx="10815638" cy="4351338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 целенаправленная работа педагога по расширению и углублению своих теоретических знаний, совершенствованию имеющихся и приобретению новых профессиональных навыков и умений в свете современных педагогических требований.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01738" y="633413"/>
            <a:ext cx="10556875" cy="538162"/>
          </a:xfrm>
        </p:spPr>
        <p:txBody>
          <a:bodyPr/>
          <a:lstStyle/>
          <a:p>
            <a:pPr algn="ctr" eaLnBrk="1" hangingPunct="1"/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 может являться:</a:t>
            </a:r>
          </a:p>
        </p:txBody>
      </p: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3136900" y="1754188"/>
            <a:ext cx="6980238" cy="555625"/>
            <a:chOff x="1248" y="2030"/>
            <a:chExt cx="4397" cy="350"/>
          </a:xfrm>
        </p:grpSpPr>
        <p:sp>
          <p:nvSpPr>
            <p:cNvPr id="1742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ru-RU" sz="1800" b="0"/>
            </a:p>
          </p:txBody>
        </p:sp>
        <p:sp>
          <p:nvSpPr>
            <p:cNvPr id="17425" name="Text Box 10"/>
            <p:cNvSpPr txBox="1">
              <a:spLocks noChangeArrowheads="1"/>
            </p:cNvSpPr>
            <p:nvPr/>
          </p:nvSpPr>
          <p:spPr bwMode="gray">
            <a:xfrm>
              <a:off x="1839" y="2072"/>
              <a:ext cx="3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одна из задач образовательного учреждения;</a:t>
              </a:r>
            </a:p>
          </p:txBody>
        </p:sp>
        <p:sp>
          <p:nvSpPr>
            <p:cNvPr id="1742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240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7412" name="Group 12"/>
          <p:cNvGrpSpPr>
            <a:grpSpLocks/>
          </p:cNvGrpSpPr>
          <p:nvPr/>
        </p:nvGrpSpPr>
        <p:grpSpPr bwMode="auto">
          <a:xfrm>
            <a:off x="3136900" y="2794000"/>
            <a:ext cx="8015288" cy="555625"/>
            <a:chOff x="1248" y="2640"/>
            <a:chExt cx="5049" cy="350"/>
          </a:xfrm>
        </p:grpSpPr>
        <p:sp>
          <p:nvSpPr>
            <p:cNvPr id="1741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ru-RU" sz="1800" b="0"/>
            </a:p>
          </p:txBody>
        </p:sp>
        <p:sp>
          <p:nvSpPr>
            <p:cNvPr id="17421" name="Text Box 15"/>
            <p:cNvSpPr txBox="1">
              <a:spLocks noChangeArrowheads="1"/>
            </p:cNvSpPr>
            <p:nvPr/>
          </p:nvSpPr>
          <p:spPr bwMode="gray">
            <a:xfrm>
              <a:off x="1839" y="2651"/>
              <a:ext cx="44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проблема, которая вызывает у педагога затруднение</a:t>
              </a:r>
              <a:r>
                <a:rPr lang="ru-RU" altLang="ru-RU" sz="2400" b="0"/>
                <a:t>;</a:t>
              </a:r>
            </a:p>
          </p:txBody>
        </p:sp>
        <p:sp>
          <p:nvSpPr>
            <p:cNvPr id="1742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240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7413" name="Group 17"/>
          <p:cNvGrpSpPr>
            <a:grpSpLocks/>
          </p:cNvGrpSpPr>
          <p:nvPr/>
        </p:nvGrpSpPr>
        <p:grpSpPr bwMode="auto">
          <a:xfrm>
            <a:off x="3225800" y="3752850"/>
            <a:ext cx="7527925" cy="555625"/>
            <a:chOff x="1248" y="3230"/>
            <a:chExt cx="4742" cy="350"/>
          </a:xfrm>
        </p:grpSpPr>
        <p:sp>
          <p:nvSpPr>
            <p:cNvPr id="17415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ru-RU" sz="1800" b="0"/>
            </a:p>
          </p:txBody>
        </p:sp>
        <p:sp>
          <p:nvSpPr>
            <p:cNvPr id="17417" name="Text Box 20"/>
            <p:cNvSpPr txBox="1">
              <a:spLocks noChangeArrowheads="1"/>
            </p:cNvSpPr>
            <p:nvPr/>
          </p:nvSpPr>
          <p:spPr bwMode="gray">
            <a:xfrm>
              <a:off x="1839" y="3241"/>
              <a:ext cx="41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пополнение знаний по уже имеющемуся опыту</a:t>
              </a:r>
              <a:endParaRPr lang="en-US" altLang="ru-RU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1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2400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92263" y="14605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самообразованию: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946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t="38840" r="36397" b="15804"/>
          <a:stretch>
            <a:fillRect/>
          </a:stretch>
        </p:blipFill>
        <p:spPr bwMode="auto">
          <a:xfrm>
            <a:off x="1693863" y="1314450"/>
            <a:ext cx="8875712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отчет по теме самообразования</a:t>
            </a:r>
            <a:r>
              <a:rPr lang="ru-RU" altLang="ru-RU" smtClean="0"/>
              <a:t>:</a:t>
            </a:r>
          </a:p>
        </p:txBody>
      </p:sp>
      <p:pic>
        <p:nvPicPr>
          <p:cNvPr id="20483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t="40300" r="27496" b="22775"/>
          <a:stretch>
            <a:fillRect/>
          </a:stretch>
        </p:blipFill>
        <p:spPr>
          <a:xfrm>
            <a:off x="2185988" y="1920875"/>
            <a:ext cx="8147050" cy="404018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 самообразованию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размещены на нашем сайте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«педагогам»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19019" r="6194" b="5777"/>
          <a:stretch>
            <a:fillRect/>
          </a:stretch>
        </p:blipFill>
        <p:spPr>
          <a:xfrm>
            <a:off x="1762125" y="1943100"/>
            <a:ext cx="9112250" cy="4351338"/>
          </a:xfrm>
        </p:spPr>
      </p:pic>
      <p:sp>
        <p:nvSpPr>
          <p:cNvPr id="6" name="Овал 5"/>
          <p:cNvSpPr/>
          <p:nvPr/>
        </p:nvSpPr>
        <p:spPr>
          <a:xfrm>
            <a:off x="9082088" y="3894138"/>
            <a:ext cx="858837" cy="7350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136650" y="384175"/>
            <a:ext cx="10842625" cy="4351338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профессионального мастерства среди педагогов дополнительного образования МО «Усть-Илимский район»</a:t>
            </a:r>
            <a:r>
              <a:rPr lang="ru-RU" alt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«Сердце отдаю детям»</a:t>
            </a: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altLang="ru-RU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</a:t>
            </a: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 этап с 26.10.2023г. по 25.11.2023г.</a:t>
            </a: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Очный</a:t>
            </a:r>
            <a:r>
              <a:rPr lang="en-US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с 01.12.2023г. по 08.12.2023г.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36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/>
          </p:cNvSpPr>
          <p:nvPr>
            <p:ph type="body" sz="half" idx="4294967295"/>
          </p:nvPr>
        </p:nvSpPr>
        <p:spPr>
          <a:xfrm>
            <a:off x="1646238" y="207963"/>
            <a:ext cx="3257550" cy="6369050"/>
          </a:xfrm>
          <a:solidFill>
            <a:schemeClr val="bg2"/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ru-RU" altLang="ru-RU" sz="400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400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400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4000" smtClean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 i="1" smtClean="0">
                <a:latin typeface="Times New Roman" panose="02020603050405020304" pitchFamily="18" charset="0"/>
              </a:rPr>
              <a:t>ВОПРОСЫ</a:t>
            </a:r>
          </a:p>
        </p:txBody>
      </p:sp>
      <p:sp>
        <p:nvSpPr>
          <p:cNvPr id="4099" name="Rectangle 8"/>
          <p:cNvSpPr>
            <a:spLocks noGrp="1"/>
          </p:cNvSpPr>
          <p:nvPr>
            <p:ph type="body" sz="half" idx="4294967295"/>
          </p:nvPr>
        </p:nvSpPr>
        <p:spPr>
          <a:xfrm>
            <a:off x="5345113" y="207963"/>
            <a:ext cx="6499225" cy="6369050"/>
          </a:xfrm>
          <a:solidFill>
            <a:srgbClr val="B788C6"/>
          </a:solidFill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latin typeface="Times New Roman" panose="02020603050405020304" pitchFamily="18" charset="0"/>
              </a:rPr>
              <a:t>Характеристики и виды образовательных технологий</a:t>
            </a:r>
          </a:p>
          <a:p>
            <a:pPr>
              <a:defRPr/>
            </a:pPr>
            <a:endParaRPr lang="ru-RU" altLang="ru-RU" b="1" dirty="0" smtClean="0">
              <a:latin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b="1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b="1" dirty="0" smtClean="0">
                <a:latin typeface="Times New Roman" panose="02020603050405020304" pitchFamily="18" charset="0"/>
              </a:rPr>
              <a:t>Использование образовательных технологий для реализации познавательной и творческой активности учащихся</a:t>
            </a:r>
          </a:p>
          <a:p>
            <a:pPr>
              <a:defRPr/>
            </a:pPr>
            <a:endParaRPr lang="ru-RU" altLang="ru-RU" b="1" dirty="0" smtClean="0">
              <a:latin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b="1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b="1" dirty="0" smtClean="0">
                <a:latin typeface="Times New Roman" panose="02020603050405020304" pitchFamily="18" charset="0"/>
              </a:rPr>
              <a:t>Выбор педагогической технологии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85850" y="85725"/>
            <a:ext cx="10515600" cy="987425"/>
          </a:xfrm>
        </p:spPr>
        <p:txBody>
          <a:bodyPr/>
          <a:lstStyle/>
          <a:p>
            <a:pPr marL="342900" indent="-342900" algn="ctr" eaLnBrk="1" hangingPunct="1"/>
            <a:r>
              <a:rPr lang="ru-RU" altLang="ru-RU" sz="32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«Педагогический старт»</a:t>
            </a:r>
            <a:r>
              <a:rPr lang="ru-RU" altLang="ru-RU" sz="1800" smtClean="0">
                <a:solidFill>
                  <a:srgbClr val="000000"/>
                </a:solidFill>
              </a:rPr>
              <a:t/>
            </a:r>
            <a:br>
              <a:rPr lang="ru-RU" altLang="ru-RU" sz="1800" smtClean="0">
                <a:solidFill>
                  <a:srgbClr val="000000"/>
                </a:solidFill>
              </a:rPr>
            </a:b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189038" y="719138"/>
            <a:ext cx="10701337" cy="6138862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 этап включает три конкурсных испытания:</a:t>
            </a:r>
          </a:p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 </a:t>
            </a:r>
            <a:endParaRPr lang="en-US" altLang="ru-RU" sz="2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«Профессия, которую я выбрал (а)» (видеоролик или презентация)</a:t>
            </a:r>
            <a:endParaRPr lang="ru-RU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70000"/>
              </a:lnSpc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видеоролика не должна превышать 5 минут (рекомендации расположены на сайте во вкладке «Педагогам» - подготовка к конкурсу);</a:t>
            </a:r>
          </a:p>
          <a:p>
            <a:pPr marL="0" indent="0" algn="just" eaLnBrk="1" hangingPunct="1">
              <a:lnSpc>
                <a:spcPct val="70000"/>
              </a:lnSpc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должна содержать от 10 до 20 слайдов.</a:t>
            </a:r>
          </a:p>
          <a:p>
            <a:pPr marL="0" indent="0" algn="just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Программно-методический комплект </a:t>
            </a:r>
            <a:endParaRPr lang="en-US" altLang="ru-RU" sz="2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реализуемой дополнительной общеразвивающей программы</a:t>
            </a:r>
          </a:p>
          <a:p>
            <a:pPr marL="0" indent="0" algn="just" eaLnBrk="1" hangingPunct="1">
              <a:lnSpc>
                <a:spcPct val="70000"/>
              </a:lnSpc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общеразвивающая программа (на сайте); </a:t>
            </a:r>
          </a:p>
          <a:p>
            <a:pPr marL="0" indent="0" algn="just" eaLnBrk="1" hangingPunct="1">
              <a:lnSpc>
                <a:spcPct val="70000"/>
              </a:lnSpc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к программе – краткая характеристика (образец расположен на сайте во вкладке «Педагогам» - подготовка к конкурсу).</a:t>
            </a:r>
          </a:p>
          <a:p>
            <a:pPr marL="0" indent="0" algn="just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Эссе на тему «Мое первое занятие»</a:t>
            </a:r>
          </a:p>
          <a:p>
            <a:pPr marL="0" indent="0" algn="just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Эссе – это небольшое по объему прозаическое произведение, отличающееся свободной композицией и выражающее индивидуальные впечатления, размышления, суждения по конкретному поводу или вопросу, сформулированному в теме.</a:t>
            </a:r>
          </a:p>
          <a:p>
            <a:pPr marL="0" indent="0" eaLnBrk="1" hangingPunct="1">
              <a:lnSpc>
                <a:spcPct val="70000"/>
              </a:lnSpc>
            </a:pPr>
            <a:endParaRPr lang="ru-RU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</a:pPr>
            <a:endParaRPr lang="ru-RU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</a:pPr>
            <a:endParaRPr lang="ru-RU" altLang="ru-RU" sz="22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193800" y="836613"/>
            <a:ext cx="10515600" cy="5553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0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Очный этап включает два конкурсных испытания:</a:t>
            </a:r>
            <a:endParaRPr lang="en-US" altLang="ru-RU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 «План моего профессионального роста»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защиты проекта составляет не более 7 минут. В ходе защиты проекта молодой педагог может использовать различные формы презентации (творческая работа, мультимедийная презентация, ролик и т. д.).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/>
            <a:endParaRPr lang="ru-RU" alt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4580" name="Заголовок 1"/>
          <p:cNvSpPr>
            <a:spLocks noGrp="1"/>
          </p:cNvSpPr>
          <p:nvPr>
            <p:ph type="title"/>
          </p:nvPr>
        </p:nvSpPr>
        <p:spPr>
          <a:xfrm>
            <a:off x="995363" y="95250"/>
            <a:ext cx="10515600" cy="1106488"/>
          </a:xfrm>
        </p:spPr>
        <p:txBody>
          <a:bodyPr/>
          <a:lstStyle/>
          <a:p>
            <a:pPr marL="342900" indent="-342900" algn="ctr" eaLnBrk="1" hangingPunct="1"/>
            <a:r>
              <a:rPr lang="ru-RU" altLang="ru-RU" sz="32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«Педагогический старт»</a:t>
            </a:r>
            <a:r>
              <a:rPr lang="ru-RU" altLang="ru-RU" sz="1800" smtClean="0">
                <a:solidFill>
                  <a:srgbClr val="000000"/>
                </a:solidFill>
              </a:rPr>
              <a:t/>
            </a:r>
            <a:br>
              <a:rPr lang="ru-RU" altLang="ru-RU" sz="1800" smtClean="0">
                <a:solidFill>
                  <a:srgbClr val="000000"/>
                </a:solidFill>
              </a:rPr>
            </a:br>
            <a:endParaRPr lang="ru-RU" altLang="ru-RU" sz="1800" smtClean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31913" y="3170238"/>
          <a:ext cx="10361612" cy="3365500"/>
        </p:xfrm>
        <a:graphic>
          <a:graphicData uri="http://schemas.openxmlformats.org/drawingml/2006/table">
            <a:tbl>
              <a:tblPr/>
              <a:tblGrid>
                <a:gridCol w="595312">
                  <a:extLst>
                    <a:ext uri="{9D8B030D-6E8A-4147-A177-3AD203B41FA5}">
                      <a16:colId xmlns:a16="http://schemas.microsoft.com/office/drawing/2014/main" val="2412622002"/>
                    </a:ext>
                  </a:extLst>
                </a:gridCol>
                <a:gridCol w="2490788">
                  <a:extLst>
                    <a:ext uri="{9D8B030D-6E8A-4147-A177-3AD203B41FA5}">
                      <a16:colId xmlns:a16="http://schemas.microsoft.com/office/drawing/2014/main" val="2982170358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3096226152"/>
                    </a:ext>
                  </a:extLst>
                </a:gridCol>
                <a:gridCol w="2147887">
                  <a:extLst>
                    <a:ext uri="{9D8B030D-6E8A-4147-A177-3AD203B41FA5}">
                      <a16:colId xmlns:a16="http://schemas.microsoft.com/office/drawing/2014/main" val="288648614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2351731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669840981"/>
                    </a:ext>
                  </a:extLst>
                </a:gridCol>
              </a:tblGrid>
              <a:tr h="22436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«Зона роста»  в рамках предлагаемого плана (наименование конкретных профессиональных и личностных результатов, к которым стремится педагог)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достижения  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мероприятий (план действий), соответствующих каждой «зоне роста»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Цели, задачи соответствующие каждой «зоне роста»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реализации в рамках конкретной зоны роста» и пути их преодоления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7124"/>
                  </a:ext>
                </a:extLst>
              </a:tr>
              <a:tr h="841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11308"/>
                  </a:ext>
                </a:extLst>
              </a:tr>
              <a:tr h="2804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4804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308100" y="1238250"/>
            <a:ext cx="10515600" cy="43513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проведение фрагмента консультации для родителей (законных представителей) учащихся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конкурсного испытания определяется муниципальным организационным комитетом конкурса и доводится до участников не позднее, чем </a:t>
            </a:r>
            <a:r>
              <a:rPr lang="ru-RU" altLang="ru-RU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10 дней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начала второго тура очного этапа конкурса.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консультации для родителей – до 5 минут; ответы на вопросы жюри – до 5 минут.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 выполнению этого испытания следует помнить о том, что:</a:t>
            </a:r>
          </a:p>
          <a:p>
            <a:pPr marL="0" indent="0" algn="just">
              <a:buFont typeface="Symbol" panose="05050102010706020507" pitchFamily="18" charset="2"/>
              <a:buChar char=""/>
            </a:pPr>
            <a:r>
              <a:rPr lang="ru-RU" altLang="ru-RU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</a:t>
            </a:r>
            <a:r>
              <a:rPr lang="ru-RU" altLang="ru-RU" sz="200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формулировать задачи фрагмента консультации в соответствии с заданной темой; </a:t>
            </a:r>
          </a:p>
          <a:p>
            <a:pPr marL="0" indent="0" algn="just">
              <a:buFont typeface="Symbol" panose="05050102010706020507" pitchFamily="18" charset="2"/>
              <a:buChar char=""/>
            </a:pPr>
            <a:r>
              <a:rPr lang="ru-RU" altLang="ru-RU" sz="200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разработать план проведения фрагмента консультации в соответствии с заданной темой. </a:t>
            </a:r>
          </a:p>
          <a:p>
            <a:pPr marL="0" indent="0" algn="just">
              <a:spcAft>
                <a:spcPts val="175"/>
              </a:spcAft>
              <a:buFont typeface="Symbol" panose="05050102010706020507" pitchFamily="18" charset="2"/>
              <a:buChar char=""/>
            </a:pPr>
            <a:r>
              <a:rPr lang="ru-RU" altLang="ru-RU" sz="200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разработать практические рекомендации для родителей (законных представителей) в соответствии с заданной темой (экземпляр для каждого эксперта); </a:t>
            </a:r>
          </a:p>
          <a:p>
            <a:pPr marL="0" indent="0" algn="just">
              <a:spcAft>
                <a:spcPts val="175"/>
              </a:spcAft>
              <a:buFont typeface="Symbol" panose="05050102010706020507" pitchFamily="18" charset="2"/>
              <a:buChar char=""/>
            </a:pPr>
            <a:r>
              <a:rPr lang="ru-RU" altLang="ru-RU" sz="200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разработать сопроводительную презентацию с использованием программного обеспечения.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5604" name="Заголовок 1"/>
          <p:cNvSpPr>
            <a:spLocks noGrp="1"/>
          </p:cNvSpPr>
          <p:nvPr>
            <p:ph type="title"/>
          </p:nvPr>
        </p:nvSpPr>
        <p:spPr>
          <a:xfrm>
            <a:off x="1008063" y="12700"/>
            <a:ext cx="10515600" cy="1325563"/>
          </a:xfrm>
        </p:spPr>
        <p:txBody>
          <a:bodyPr/>
          <a:lstStyle/>
          <a:p>
            <a:pPr marL="342900" indent="-342900" algn="ctr" eaLnBrk="1" hangingPunct="1"/>
            <a:r>
              <a:rPr lang="ru-RU" altLang="ru-RU" sz="32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«Педагогический старт»</a:t>
            </a:r>
            <a:r>
              <a:rPr lang="ru-RU" altLang="ru-RU" sz="1800" smtClean="0">
                <a:solidFill>
                  <a:srgbClr val="000000"/>
                </a:solidFill>
              </a:rPr>
              <a:t/>
            </a:r>
            <a:br>
              <a:rPr lang="ru-RU" altLang="ru-RU" sz="1800" smtClean="0">
                <a:solidFill>
                  <a:srgbClr val="000000"/>
                </a:solidFill>
              </a:rPr>
            </a:br>
            <a:endParaRPr lang="ru-RU" altLang="ru-RU" sz="1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295400" y="604838"/>
            <a:ext cx="10515600" cy="62706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 этап включает три конкурсных испытания:</a:t>
            </a: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 (видеоролик)</a:t>
            </a:r>
            <a:endParaRPr lang="en-US" alt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00000"/>
              </a:lnSpc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видеоролика не должна превышать </a:t>
            </a:r>
            <a:r>
              <a:rPr lang="ru-RU" altLang="ru-RU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минут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(рекомендации расположены на сайте во вкладке «Педагогам» - подготовка к конкурсу);</a:t>
            </a:r>
            <a:endParaRPr lang="ru-RU" altLang="ru-RU" sz="20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00000"/>
              </a:lnSpc>
            </a:pPr>
            <a:r>
              <a:rPr lang="ru-RU" altLang="ru-RU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совокупности профессиональных взглядов и позиций педагога дополнительного образования, процессе и результатах профессиональной деятельности, целесообразные фрагменты занятий, обзор мероприятий, интервьюирование участников образовательных отношений, сведения о творческих достижениях обучающихся, достижениях и (или) увлечениях участника Конкурса.</a:t>
            </a:r>
          </a:p>
          <a:p>
            <a:pPr marL="0" indent="0" algn="just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результативности и качества</a:t>
            </a: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дополнительной общеразвивающей программы</a:t>
            </a:r>
            <a:endParaRPr lang="en-US" altLang="ru-RU" sz="2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общеразвивающая программа; </a:t>
            </a:r>
          </a:p>
          <a:p>
            <a:pPr marL="0" indent="0" eaLnBrk="1" hangingPunct="1">
              <a:lnSpc>
                <a:spcPct val="100000"/>
              </a:lnSpc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качестве реализации дополнительной общеразвивающей программы)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000" smtClean="0">
                <a:latin typeface="Times New Roman" panose="02020603050405020304" pitchFamily="18" charset="0"/>
                <a:cs typeface="Calibri" panose="020F0502020204030204" pitchFamily="34" charset="0"/>
              </a:rPr>
              <a:t>должны быть представлены в наглядных формах (графиках, таблицах, диаграммах, или описаниях) анализа результативности за сопоставимые периоды реализации Программы (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расположен на сайте во вкладке «Педагогам» - подготовка к конкурсу).</a:t>
            </a:r>
            <a:endParaRPr lang="ru-RU" altLang="ru-RU" sz="20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692150"/>
          </a:xfrm>
        </p:spPr>
        <p:txBody>
          <a:bodyPr/>
          <a:lstStyle/>
          <a:p>
            <a:pPr marL="342900" indent="-342900" algn="ctr" eaLnBrk="1" hangingPunct="1"/>
            <a:r>
              <a:rPr lang="ru-RU" altLang="ru-RU" sz="32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«Мой педагогический опыт»</a:t>
            </a:r>
            <a:r>
              <a:rPr lang="ru-RU" altLang="ru-RU" sz="1800" smtClean="0">
                <a:solidFill>
                  <a:srgbClr val="000000"/>
                </a:solidFill>
              </a:rPr>
              <a:t/>
            </a:r>
            <a:br>
              <a:rPr lang="ru-RU" altLang="ru-RU" sz="1800" smtClean="0">
                <a:solidFill>
                  <a:srgbClr val="000000"/>
                </a:solidFill>
              </a:rPr>
            </a:br>
            <a:r>
              <a:rPr lang="ru-RU" altLang="ru-RU" sz="1800" smtClean="0">
                <a:solidFill>
                  <a:srgbClr val="000000"/>
                </a:solidFill>
              </a:rPr>
              <a:t/>
            </a:r>
            <a:br>
              <a:rPr lang="ru-RU" altLang="ru-RU" sz="1800" smtClean="0">
                <a:solidFill>
                  <a:srgbClr val="000000"/>
                </a:solidFill>
              </a:rPr>
            </a:br>
            <a:endParaRPr lang="ru-RU" altLang="ru-RU" sz="1800" smtClean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8138"/>
            <a:ext cx="587375" cy="488950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138238" y="1250950"/>
            <a:ext cx="10515600" cy="43513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Эссе на тему «Мое образовательное решение – глобальным вызовам»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эссе должно быть представлено в форме обращения участника конкурса к широкой целевой аудитории участников отношений в сфере образования – это широкое сообщество, включающее не только администрацию образовательных организаций, педагогических работников, родителей, обучающихся в сфере дополнительного образования, но и представителей всех ветвей государственной власти, бизнеса, промышленности, общественности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онкурсант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выявляет и конкретизирует глобальный вызов, оказывающий глубокое влияние на сферу образования и воспитания подрастающего поколения. </a:t>
            </a: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8138"/>
            <a:ext cx="587375" cy="488950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7652" name="Заголовок 1"/>
          <p:cNvSpPr>
            <a:spLocks noGrp="1"/>
          </p:cNvSpPr>
          <p:nvPr>
            <p:ph type="title"/>
          </p:nvPr>
        </p:nvSpPr>
        <p:spPr>
          <a:xfrm>
            <a:off x="1138238" y="-79375"/>
            <a:ext cx="10515600" cy="1325563"/>
          </a:xfrm>
        </p:spPr>
        <p:txBody>
          <a:bodyPr/>
          <a:lstStyle/>
          <a:p>
            <a:pPr marL="342900" indent="-342900" algn="ctr" eaLnBrk="1" hangingPunct="1"/>
            <a:r>
              <a:rPr lang="ru-RU" altLang="ru-RU" sz="32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«Мой педагогический опыт»</a:t>
            </a:r>
            <a:r>
              <a:rPr lang="ru-RU" altLang="ru-RU" sz="1800" smtClean="0">
                <a:solidFill>
                  <a:srgbClr val="000000"/>
                </a:solidFill>
              </a:rPr>
              <a:t/>
            </a:r>
            <a:br>
              <a:rPr lang="ru-RU" altLang="ru-RU" sz="1800" smtClean="0">
                <a:solidFill>
                  <a:srgbClr val="000000"/>
                </a:solidFill>
              </a:rPr>
            </a:br>
            <a:endParaRPr lang="ru-RU" altLang="ru-RU" sz="1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63" y="827088"/>
            <a:ext cx="10998200" cy="5900737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тур очного этапа включает два конкурсных испытания: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«Новые формы организации обучения и воспитания детей </a:t>
            </a: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дополнительном образовании</a:t>
            </a: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Конкурсант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Мастер-класс по любой теме своей программы, отражая полноту, качество и совокупность выполняемых трудовых функций педагога дополнительного образования детей: преподавание, психолого-педагогическое и организационно-методическое обеспечение дополнительной общеобразовательной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форма мастер-класса конкурсантом определяется самостоятельно. </a:t>
            </a:r>
            <a:endParaRPr lang="ru-RU" sz="8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Допускается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необходимых и целесообразных аудиовизуальных, наглядных, презентационных, информационно-коммуникативных средств обучения для достижения целей мастер-класса. </a:t>
            </a:r>
            <a:endParaRPr lang="ru-RU" sz="8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помощников не допускается. </a:t>
            </a:r>
            <a:endParaRPr lang="ru-RU" sz="8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мастер-класса – 30 минут. </a:t>
            </a:r>
            <a:endParaRPr lang="ru-RU" sz="8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Конкурсант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самоанализ проведенного мастер-класса перед членами жюри (не более 5 минут).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8138"/>
            <a:ext cx="587375" cy="488950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8676" name="Заголовок 1"/>
          <p:cNvSpPr>
            <a:spLocks noGrp="1"/>
          </p:cNvSpPr>
          <p:nvPr>
            <p:ph type="title"/>
          </p:nvPr>
        </p:nvSpPr>
        <p:spPr>
          <a:xfrm>
            <a:off x="930275" y="163513"/>
            <a:ext cx="10515600" cy="663575"/>
          </a:xfrm>
        </p:spPr>
        <p:txBody>
          <a:bodyPr/>
          <a:lstStyle/>
          <a:p>
            <a:pPr marL="342900" indent="-342900" algn="ctr" eaLnBrk="1" hangingPunct="1"/>
            <a:r>
              <a:rPr lang="ru-RU" altLang="ru-RU" sz="32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«Мой педагогический опыт»</a:t>
            </a:r>
            <a:r>
              <a:rPr lang="ru-RU" altLang="ru-RU" sz="1800" smtClean="0">
                <a:solidFill>
                  <a:srgbClr val="000000"/>
                </a:solidFill>
              </a:rPr>
              <a:t/>
            </a:r>
            <a:br>
              <a:rPr lang="ru-RU" altLang="ru-RU" sz="1800" smtClean="0">
                <a:solidFill>
                  <a:srgbClr val="000000"/>
                </a:solidFill>
              </a:rPr>
            </a:br>
            <a:endParaRPr lang="ru-RU" altLang="ru-RU" sz="1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225" y="1238250"/>
            <a:ext cx="10515600" cy="43513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«Импровизационный конкурс «Проектирование дополнительного образовательного пространства для развития способностей и талантов детей»</a:t>
            </a:r>
          </a:p>
          <a:p>
            <a:pPr algn="just" eaLnBrk="1" hangingPunct="1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Импровизационный конкурс нацелен на групповую, командную деятельность участников конкурса в соответствии с заданием, содержание которого конкурсантам становится известно непосредственно перед началом конкурсного испытания.</a:t>
            </a:r>
          </a:p>
          <a:p>
            <a:pPr algn="just" eaLnBrk="1" hangingPunct="1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Конкурсанты, методом случайной выборки, в ходе жеребьевки, формируются в несколько групп.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задания, процесс и представление результатов осуществляются в присутствии членов жюри. Продолжительность конкурсного испытания – два часа, включая: время на выполнение задания в групповой командной работе; время на представление и защиту результатов групповой командной работы, в том числе представление персональных результатов каждого участника.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8138"/>
            <a:ext cx="587375" cy="488950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700" name="Заголовок 1"/>
          <p:cNvSpPr>
            <a:spLocks noGrp="1"/>
          </p:cNvSpPr>
          <p:nvPr>
            <p:ph type="title"/>
          </p:nvPr>
        </p:nvSpPr>
        <p:spPr>
          <a:xfrm>
            <a:off x="1165225" y="6350"/>
            <a:ext cx="10515600" cy="1327150"/>
          </a:xfrm>
        </p:spPr>
        <p:txBody>
          <a:bodyPr/>
          <a:lstStyle/>
          <a:p>
            <a:pPr marL="342900" indent="-342900" algn="ctr" eaLnBrk="1" hangingPunct="1"/>
            <a:r>
              <a:rPr lang="ru-RU" altLang="ru-RU" sz="32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«Мой педагогический опыт»</a:t>
            </a:r>
            <a:r>
              <a:rPr lang="ru-RU" altLang="ru-RU" sz="1800" smtClean="0">
                <a:solidFill>
                  <a:srgbClr val="000000"/>
                </a:solidFill>
              </a:rPr>
              <a:t/>
            </a:r>
            <a:br>
              <a:rPr lang="ru-RU" altLang="ru-RU" sz="1800" smtClean="0">
                <a:solidFill>
                  <a:srgbClr val="000000"/>
                </a:solidFill>
              </a:rPr>
            </a:br>
            <a:endParaRPr lang="ru-RU" altLang="ru-RU" sz="1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1114425" y="722313"/>
            <a:ext cx="10515600" cy="4351337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0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тур очного этапа включает два конкурсных испытания:</a:t>
            </a: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конкурсное испытание «Педагогическое многоборье»</a:t>
            </a:r>
          </a:p>
          <a:p>
            <a:pPr marL="0" indent="0" algn="just" eaLnBrk="1" hangingPunct="1">
              <a:lnSpc>
                <a:spcPct val="70000"/>
              </a:lnSpc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испытание, включающее поэтапное выполнение каждым участником конкурса заданий по решению педагогических задач и педагогических ситуаций и публичное представление решений.</a:t>
            </a:r>
          </a:p>
          <a:p>
            <a:pPr marL="0" indent="0"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и длительности выполнения задания: задания каждому участнику конкурса определяются персонально методом жеребьевки. Общее время на подготовку после жеребьевки всем участникам конкурса – 60 минут.</a:t>
            </a:r>
          </a:p>
          <a:p>
            <a:pPr marL="0" indent="0"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конкурсное испытание «Педагогическое многоборье» осуществляется последовательно методом усложнения по трем уровням: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решение конкурсных педагогических задач на основе анализа нескольких фрагментов текстов документов или книг об образовании (выполняется за компьютером);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решение педагогической ситуации, представленной в фрагменте из кинофильма, в соответствии с технической картой задания (выполняется за компьютером);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публичное представление результатов решения педагогических задач членам жюри, участникам конкурса, зрительской аудитории.</a:t>
            </a:r>
          </a:p>
          <a:p>
            <a:pPr marL="0" indent="0" algn="just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70000"/>
              </a:lnSpc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70000"/>
              </a:lnSpc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15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0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8138"/>
            <a:ext cx="587375" cy="488950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24" name="Заголовок 1"/>
          <p:cNvSpPr>
            <a:spLocks noGrp="1"/>
          </p:cNvSpPr>
          <p:nvPr>
            <p:ph type="title"/>
          </p:nvPr>
        </p:nvSpPr>
        <p:spPr>
          <a:xfrm>
            <a:off x="955675" y="163513"/>
            <a:ext cx="10515600" cy="663575"/>
          </a:xfrm>
        </p:spPr>
        <p:txBody>
          <a:bodyPr/>
          <a:lstStyle/>
          <a:p>
            <a:pPr marL="342900" indent="-342900" algn="ctr" eaLnBrk="1" hangingPunct="1"/>
            <a:r>
              <a:rPr lang="ru-RU" altLang="ru-RU" sz="32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«Мой педагогический опыт»</a:t>
            </a:r>
            <a:r>
              <a:rPr lang="ru-RU" altLang="ru-RU" sz="1800" smtClean="0">
                <a:solidFill>
                  <a:srgbClr val="000000"/>
                </a:solidFill>
              </a:rPr>
              <a:t/>
            </a:r>
            <a:br>
              <a:rPr lang="ru-RU" altLang="ru-RU" sz="1800" smtClean="0">
                <a:solidFill>
                  <a:srgbClr val="000000"/>
                </a:solidFill>
              </a:rPr>
            </a:br>
            <a:endParaRPr lang="ru-RU" altLang="ru-RU" sz="1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8100" y="1198563"/>
            <a:ext cx="10515600" cy="4351337"/>
          </a:xfrm>
        </p:spPr>
        <p:txBody>
          <a:bodyPr/>
          <a:lstStyle/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«Круглый стол» - профессиональный диалог с представителями Отдела Образования МО «Усть-Илимский район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endParaRPr lang="ru-RU" alt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беседе по проблеме образования (по заданной теме). 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объявляется Оргкомитетом не позднее, </a:t>
            </a:r>
            <a:r>
              <a:rPr lang="ru-RU" alt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за 10 дней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начала финального этапа Конкурса.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Регламент – 30 минут.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8138"/>
            <a:ext cx="587375" cy="488950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1748" name="Заголовок 1"/>
          <p:cNvSpPr>
            <a:spLocks noGrp="1"/>
          </p:cNvSpPr>
          <p:nvPr>
            <p:ph type="title"/>
          </p:nvPr>
        </p:nvSpPr>
        <p:spPr>
          <a:xfrm>
            <a:off x="968375" y="-14288"/>
            <a:ext cx="10515600" cy="1325563"/>
          </a:xfrm>
        </p:spPr>
        <p:txBody>
          <a:bodyPr/>
          <a:lstStyle/>
          <a:p>
            <a:pPr marL="342900" indent="-342900" algn="ctr" eaLnBrk="1" hangingPunct="1"/>
            <a:r>
              <a:rPr lang="ru-RU" altLang="ru-RU" sz="32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«Мой педагогический опыт»</a:t>
            </a:r>
            <a:r>
              <a:rPr lang="ru-RU" altLang="ru-RU" sz="1800" smtClean="0">
                <a:solidFill>
                  <a:srgbClr val="000000"/>
                </a:solidFill>
              </a:rPr>
              <a:t/>
            </a:r>
            <a:br>
              <a:rPr lang="ru-RU" altLang="ru-RU" sz="1800" smtClean="0">
                <a:solidFill>
                  <a:srgbClr val="000000"/>
                </a:solidFill>
              </a:rPr>
            </a:br>
            <a:endParaRPr lang="ru-RU" altLang="ru-RU" sz="1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1047750" y="2506663"/>
            <a:ext cx="10515600" cy="4351337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6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1566863" y="169863"/>
            <a:ext cx="9786937" cy="1109662"/>
          </a:xfrm>
        </p:spPr>
        <p:txBody>
          <a:bodyPr/>
          <a:lstStyle/>
          <a:p>
            <a:pPr algn="ctr"/>
            <a:r>
              <a:rPr lang="ru-RU" altLang="ru-RU" sz="4800" b="1" i="1" smtClean="0">
                <a:latin typeface="Times New Roman" panose="02020603050405020304" pitchFamily="18" charset="0"/>
              </a:rPr>
              <a:t>ПОКОЛЕНИЕ </a:t>
            </a:r>
            <a:r>
              <a:rPr lang="en-US" altLang="ru-RU" sz="6000" b="1" i="1" smtClean="0">
                <a:latin typeface="Times New Roman" panose="02020603050405020304" pitchFamily="18" charset="0"/>
              </a:rPr>
              <a:t>Z</a:t>
            </a:r>
            <a:endParaRPr lang="ru-RU" altLang="ru-RU" sz="6000" b="1" i="1" smtClean="0">
              <a:latin typeface="Times New Roman" panose="02020603050405020304" pitchFamily="18" charset="0"/>
            </a:endParaRPr>
          </a:p>
        </p:txBody>
      </p:sp>
      <p:sp>
        <p:nvSpPr>
          <p:cNvPr id="5123" name="AutoShape 6"/>
          <p:cNvSpPr>
            <a:spLocks noChangeArrowheads="1"/>
          </p:cNvSpPr>
          <p:nvPr/>
        </p:nvSpPr>
        <p:spPr bwMode="auto">
          <a:xfrm>
            <a:off x="3983038" y="1825625"/>
            <a:ext cx="2339975" cy="1800225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Дети живущие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в виртуальном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пространстве</a:t>
            </a:r>
          </a:p>
        </p:txBody>
      </p:sp>
      <p:sp>
        <p:nvSpPr>
          <p:cNvPr id="5124" name="AutoShape 8">
            <a:hlinkClick r:id="rId2" action="ppaction://hlinkfile"/>
          </p:cNvPr>
          <p:cNvSpPr>
            <a:spLocks noChangeAspect="1" noChangeArrowheads="1"/>
          </p:cNvSpPr>
          <p:nvPr/>
        </p:nvSpPr>
        <p:spPr bwMode="auto">
          <a:xfrm>
            <a:off x="1316038" y="1844675"/>
            <a:ext cx="2339975" cy="1809750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Дети высоких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технологий</a:t>
            </a:r>
          </a:p>
        </p:txBody>
      </p:sp>
      <p:sp>
        <p:nvSpPr>
          <p:cNvPr id="5125" name="AutoShape 10"/>
          <p:cNvSpPr>
            <a:spLocks noChangeArrowheads="1"/>
          </p:cNvSpPr>
          <p:nvPr/>
        </p:nvSpPr>
        <p:spPr bwMode="auto">
          <a:xfrm>
            <a:off x="6650038" y="1825625"/>
            <a:ext cx="2339975" cy="1800225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Отлично работают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 информацией</a:t>
            </a:r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auto">
          <a:xfrm>
            <a:off x="9386888" y="1835150"/>
            <a:ext cx="2339975" cy="1800225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Способны быстро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развиваться</a:t>
            </a:r>
          </a:p>
        </p:txBody>
      </p:sp>
      <p:sp>
        <p:nvSpPr>
          <p:cNvPr id="5127" name="AutoShape 12"/>
          <p:cNvSpPr>
            <a:spLocks noChangeArrowheads="1"/>
          </p:cNvSpPr>
          <p:nvPr/>
        </p:nvSpPr>
        <p:spPr bwMode="auto">
          <a:xfrm>
            <a:off x="1306513" y="4219575"/>
            <a:ext cx="2339975" cy="1800225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Способны обладать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высоким уровнем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мастерства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в выбранной сфере</a:t>
            </a:r>
          </a:p>
        </p:txBody>
      </p:sp>
      <p:sp>
        <p:nvSpPr>
          <p:cNvPr id="5128" name="AutoShape 13"/>
          <p:cNvSpPr>
            <a:spLocks noChangeArrowheads="1"/>
          </p:cNvSpPr>
          <p:nvPr/>
        </p:nvSpPr>
        <p:spPr bwMode="auto">
          <a:xfrm>
            <a:off x="3978275" y="4219575"/>
            <a:ext cx="2339975" cy="1800225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Стремятся к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лидерству</a:t>
            </a:r>
          </a:p>
        </p:txBody>
      </p:sp>
      <p:sp>
        <p:nvSpPr>
          <p:cNvPr id="5129" name="AutoShape 14"/>
          <p:cNvSpPr>
            <a:spLocks noChangeArrowheads="1"/>
          </p:cNvSpPr>
          <p:nvPr/>
        </p:nvSpPr>
        <p:spPr bwMode="auto">
          <a:xfrm>
            <a:off x="6650038" y="4219575"/>
            <a:ext cx="2339975" cy="1800225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Способны делать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несколько дел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одновременно</a:t>
            </a:r>
          </a:p>
        </p:txBody>
      </p:sp>
      <p:sp>
        <p:nvSpPr>
          <p:cNvPr id="5130" name="AutoShape 15"/>
          <p:cNvSpPr>
            <a:spLocks noChangeArrowheads="1"/>
          </p:cNvSpPr>
          <p:nvPr/>
        </p:nvSpPr>
        <p:spPr bwMode="auto">
          <a:xfrm>
            <a:off x="9386888" y="4219575"/>
            <a:ext cx="2339975" cy="1800225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Готовы к диалогу,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но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не к нравоучениям</a:t>
            </a:r>
          </a:p>
        </p:txBody>
      </p:sp>
      <p:sp>
        <p:nvSpPr>
          <p:cNvPr id="5131" name="Прямоугольник 1"/>
          <p:cNvSpPr>
            <a:spLocks noChangeArrowheads="1"/>
          </p:cNvSpPr>
          <p:nvPr/>
        </p:nvSpPr>
        <p:spPr bwMode="auto">
          <a:xfrm>
            <a:off x="3281363" y="6243638"/>
            <a:ext cx="6073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http://www.council.gov.ru/events/multimedia/video/70598/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87450" y="365125"/>
            <a:ext cx="10841038" cy="132556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altLang="ru-RU" sz="3600" b="1" i="1" smtClean="0">
                <a:latin typeface="Times New Roman" panose="02020603050405020304" pitchFamily="18" charset="0"/>
              </a:rPr>
              <a:t>ОБРАЗОВАТЕЛЬНЫЕ РЕЗУЛЬТАТЫ 21 ВЕКА</a:t>
            </a:r>
          </a:p>
        </p:txBody>
      </p:sp>
      <p:sp>
        <p:nvSpPr>
          <p:cNvPr id="6147" name="Rectangle 16"/>
          <p:cNvSpPr>
            <a:spLocks noGrp="1"/>
          </p:cNvSpPr>
          <p:nvPr>
            <p:ph sz="quarter" idx="4294967295"/>
          </p:nvPr>
        </p:nvSpPr>
        <p:spPr>
          <a:xfrm>
            <a:off x="1187450" y="1690688"/>
            <a:ext cx="5038725" cy="23526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ru-RU" altLang="ru-RU" sz="2000" smtClean="0"/>
          </a:p>
          <a:p>
            <a:pPr algn="ctr">
              <a:buFont typeface="Arial" panose="020B0604020202020204" pitchFamily="34" charset="0"/>
              <a:buNone/>
            </a:pPr>
            <a:endParaRPr lang="ru-RU" altLang="ru-RU" sz="2000" smtClean="0"/>
          </a:p>
          <a:p>
            <a:pPr algn="ctr">
              <a:buFont typeface="Arial" panose="020B0604020202020204" pitchFamily="34" charset="0"/>
              <a:buNone/>
            </a:pPr>
            <a:endParaRPr lang="ru-RU" altLang="ru-RU" sz="2000" smtClean="0"/>
          </a:p>
          <a:p>
            <a:pPr algn="ctr">
              <a:buFont typeface="Arial" panose="020B0604020202020204" pitchFamily="34" charset="0"/>
              <a:buNone/>
            </a:pPr>
            <a:endParaRPr lang="ru-RU" altLang="ru-RU" sz="2000" smtClean="0"/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</a:rPr>
              <a:t>читательская, математическая, финансовая, естественнонаучная и т.д</a:t>
            </a:r>
          </a:p>
        </p:txBody>
      </p:sp>
      <p:sp>
        <p:nvSpPr>
          <p:cNvPr id="6148" name="Rectangle 17"/>
          <p:cNvSpPr>
            <a:spLocks noGrp="1"/>
          </p:cNvSpPr>
          <p:nvPr>
            <p:ph sz="quarter" idx="4294967295"/>
          </p:nvPr>
        </p:nvSpPr>
        <p:spPr>
          <a:xfrm>
            <a:off x="6616700" y="1690688"/>
            <a:ext cx="4791075" cy="23526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ru-RU" altLang="ru-RU" sz="2000" smtClean="0"/>
          </a:p>
          <a:p>
            <a:pPr algn="ctr">
              <a:buFont typeface="Arial" panose="020B0604020202020204" pitchFamily="34" charset="0"/>
              <a:buNone/>
            </a:pPr>
            <a:endParaRPr lang="ru-RU" altLang="ru-RU" sz="2000" smtClean="0"/>
          </a:p>
          <a:p>
            <a:pPr algn="ctr">
              <a:buFont typeface="Arial" panose="020B0604020202020204" pitchFamily="34" charset="0"/>
              <a:buNone/>
            </a:pPr>
            <a:endParaRPr lang="ru-RU" altLang="ru-RU" sz="2000" smtClean="0"/>
          </a:p>
          <a:p>
            <a:pPr algn="ctr">
              <a:buFont typeface="Arial" panose="020B0604020202020204" pitchFamily="34" charset="0"/>
              <a:buNone/>
            </a:pPr>
            <a:endParaRPr lang="ru-RU" altLang="ru-RU" sz="2000" smtClean="0"/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</a:rPr>
              <a:t>критическое мышление, креативность, комуникативность, работа в команде ….</a:t>
            </a:r>
          </a:p>
        </p:txBody>
      </p:sp>
      <p:sp>
        <p:nvSpPr>
          <p:cNvPr id="6149" name="Rectangle 18"/>
          <p:cNvSpPr>
            <a:spLocks noGrp="1"/>
          </p:cNvSpPr>
          <p:nvPr>
            <p:ph type="body" sz="half" idx="4294967295"/>
          </p:nvPr>
        </p:nvSpPr>
        <p:spPr>
          <a:xfrm>
            <a:off x="2455863" y="4267200"/>
            <a:ext cx="8216900" cy="1909763"/>
          </a:xfrm>
        </p:spPr>
        <p:txBody>
          <a:bodyPr/>
          <a:lstStyle/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 algn="ctr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</a:rPr>
              <a:t>Любознательность, инициативность, лидерство ….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4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806575" y="1825625"/>
            <a:ext cx="3959225" cy="1123950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Функциональная грамотность</a:t>
            </a:r>
          </a:p>
        </p:txBody>
      </p:sp>
      <p:sp>
        <p:nvSpPr>
          <p:cNvPr id="6152" name="Объект 2"/>
          <p:cNvSpPr>
            <a:spLocks/>
          </p:cNvSpPr>
          <p:nvPr/>
        </p:nvSpPr>
        <p:spPr bwMode="auto">
          <a:xfrm>
            <a:off x="1187450" y="1825625"/>
            <a:ext cx="105473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b="0"/>
          </a:p>
        </p:txBody>
      </p:sp>
      <p:sp>
        <p:nvSpPr>
          <p:cNvPr id="6153" name="Объект 2"/>
          <p:cNvSpPr>
            <a:spLocks/>
          </p:cNvSpPr>
          <p:nvPr/>
        </p:nvSpPr>
        <p:spPr bwMode="auto">
          <a:xfrm>
            <a:off x="1187450" y="1825625"/>
            <a:ext cx="105473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b="0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7067550" y="1825625"/>
            <a:ext cx="3959225" cy="1123950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Компетенции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4549775" y="4267200"/>
            <a:ext cx="3959225" cy="1071563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Личностные характеристики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1239838" y="336550"/>
            <a:ext cx="5205412" cy="584041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 i="1" smtClean="0">
                <a:latin typeface="Times New Roman" panose="02020603050405020304" pitchFamily="18" charset="0"/>
              </a:rPr>
              <a:t>МЕТОДИКА</a:t>
            </a:r>
          </a:p>
        </p:txBody>
      </p:sp>
      <p:sp>
        <p:nvSpPr>
          <p:cNvPr id="7171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6618288" y="336550"/>
            <a:ext cx="5334000" cy="584041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 i="1" smtClean="0">
                <a:latin typeface="Times New Roman" panose="02020603050405020304" pitchFamily="18" charset="0"/>
              </a:rPr>
              <a:t>ТЕХНОЛОГИЯ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173" name="AutoShape 13"/>
          <p:cNvSpPr>
            <a:spLocks noChangeArrowheads="1"/>
          </p:cNvSpPr>
          <p:nvPr/>
        </p:nvSpPr>
        <p:spPr bwMode="auto">
          <a:xfrm>
            <a:off x="1187450" y="1131888"/>
            <a:ext cx="5345113" cy="3081337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</a:rPr>
              <a:t>Прописывается деятельность </a:t>
            </a:r>
          </a:p>
          <a:p>
            <a:pPr algn="ctr"/>
            <a:r>
              <a:rPr lang="ru-RU" altLang="ru-RU" sz="2000">
                <a:latin typeface="Times New Roman" panose="02020603050405020304" pitchFamily="18" charset="0"/>
              </a:rPr>
              <a:t>педагога на занятии </a:t>
            </a:r>
          </a:p>
          <a:p>
            <a:pPr algn="ctr"/>
            <a:r>
              <a:rPr lang="ru-RU" altLang="ru-RU" sz="2000">
                <a:latin typeface="Times New Roman" panose="02020603050405020304" pitchFamily="18" charset="0"/>
              </a:rPr>
              <a:t>(что и в какой последовательности излагать, </a:t>
            </a:r>
          </a:p>
          <a:p>
            <a:pPr algn="ctr"/>
            <a:r>
              <a:rPr lang="ru-RU" altLang="ru-RU" sz="2000">
                <a:latin typeface="Times New Roman" panose="02020603050405020304" pitchFamily="18" charset="0"/>
              </a:rPr>
              <a:t>какие средства использовать, </a:t>
            </a:r>
          </a:p>
          <a:p>
            <a:pPr algn="ctr"/>
            <a:r>
              <a:rPr lang="ru-RU" altLang="ru-RU" sz="2000">
                <a:latin typeface="Times New Roman" panose="02020603050405020304" pitchFamily="18" charset="0"/>
              </a:rPr>
              <a:t>какие задачи решать, как организовывать </a:t>
            </a:r>
          </a:p>
          <a:p>
            <a:pPr algn="ctr"/>
            <a:r>
              <a:rPr lang="ru-RU" altLang="ru-RU" sz="2000">
                <a:latin typeface="Times New Roman" panose="02020603050405020304" pitchFamily="18" charset="0"/>
              </a:rPr>
              <a:t>обобщение материала и т.д.)</a:t>
            </a:r>
          </a:p>
          <a:p>
            <a:pPr algn="ctr"/>
            <a:endParaRPr lang="ru-RU" altLang="ru-RU" sz="2000">
              <a:latin typeface="Times New Roman" panose="02020603050405020304" pitchFamily="18" charset="0"/>
            </a:endParaRPr>
          </a:p>
          <a:p>
            <a:pPr algn="ctr"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</a:rPr>
              <a:t>Имеет мягкий рекомендательный </a:t>
            </a:r>
          </a:p>
          <a:p>
            <a:pPr algn="ctr"/>
            <a:r>
              <a:rPr lang="ru-RU" altLang="ru-RU" sz="2000">
                <a:latin typeface="Times New Roman" panose="02020603050405020304" pitchFamily="18" charset="0"/>
              </a:rPr>
              <a:t>характер</a:t>
            </a:r>
          </a:p>
        </p:txBody>
      </p:sp>
      <p:sp>
        <p:nvSpPr>
          <p:cNvPr id="7174" name="AutoShape 14"/>
          <p:cNvSpPr>
            <a:spLocks noChangeArrowheads="1"/>
          </p:cNvSpPr>
          <p:nvPr/>
        </p:nvSpPr>
        <p:spPr bwMode="auto">
          <a:xfrm>
            <a:off x="1187450" y="4594225"/>
            <a:ext cx="5345113" cy="1889125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Методы обучения – </a:t>
            </a:r>
            <a:r>
              <a:rPr lang="ru-RU" altLang="ru-RU" sz="2000" b="0">
                <a:latin typeface="Times New Roman" panose="02020603050405020304" pitchFamily="18" charset="0"/>
              </a:rPr>
              <a:t>способы работы педагога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0">
                <a:latin typeface="Times New Roman" panose="02020603050405020304" pitchFamily="18" charset="0"/>
              </a:rPr>
              <a:t>и учащихся, с помощью которых достигается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0">
                <a:latin typeface="Times New Roman" panose="02020603050405020304" pitchFamily="18" charset="0"/>
              </a:rPr>
              <a:t>овладения знаниями, умениями и навыками,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0">
                <a:latin typeface="Times New Roman" panose="02020603050405020304" pitchFamily="18" charset="0"/>
              </a:rPr>
              <a:t>формируется мировоззрение учащихся,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0">
                <a:latin typeface="Times New Roman" panose="02020603050405020304" pitchFamily="18" charset="0"/>
              </a:rPr>
              <a:t>развиваются способности</a:t>
            </a:r>
          </a:p>
        </p:txBody>
      </p:sp>
      <p:sp>
        <p:nvSpPr>
          <p:cNvPr id="7175" name="AutoShape 15"/>
          <p:cNvSpPr>
            <a:spLocks noChangeArrowheads="1"/>
          </p:cNvSpPr>
          <p:nvPr/>
        </p:nvSpPr>
        <p:spPr bwMode="auto">
          <a:xfrm>
            <a:off x="6781800" y="1131888"/>
            <a:ext cx="5170488" cy="5045075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</a:rPr>
              <a:t>Описана деятельность учащихся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ru-RU" altLang="ru-RU" sz="2400"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</a:rPr>
              <a:t>Предписывает определенную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последовательность деятельности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обучающихся и управляющих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действий педагога,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отступление от которых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нарушает целостность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образовательного процесса,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что может препятствовать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достижению запланированного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результата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1168400" y="103188"/>
            <a:ext cx="10901363" cy="1325562"/>
          </a:xfrm>
          <a:solidFill>
            <a:srgbClr val="B788C6"/>
          </a:solidFill>
        </p:spPr>
        <p:txBody>
          <a:bodyPr/>
          <a:lstStyle/>
          <a:p>
            <a:pPr algn="ctr"/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</p:txBody>
      </p:sp>
      <p:sp>
        <p:nvSpPr>
          <p:cNvPr id="8195" name="Объект 3"/>
          <p:cNvSpPr>
            <a:spLocks noGrp="1"/>
          </p:cNvSpPr>
          <p:nvPr>
            <p:ph sz="half" idx="1"/>
          </p:nvPr>
        </p:nvSpPr>
        <p:spPr>
          <a:xfrm>
            <a:off x="1168400" y="1825625"/>
            <a:ext cx="5376863" cy="435133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6" name="Объект 4"/>
          <p:cNvSpPr>
            <a:spLocks noGrp="1"/>
          </p:cNvSpPr>
          <p:nvPr>
            <p:ph sz="half" idx="2"/>
          </p:nvPr>
        </p:nvSpPr>
        <p:spPr>
          <a:xfrm>
            <a:off x="6923088" y="1465263"/>
            <a:ext cx="5146675" cy="43513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приемов, применяемых в каком-либо деле, мастерстве, искусстве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(толковый словарь)</a:t>
            </a:r>
          </a:p>
        </p:txBody>
      </p:sp>
      <p:pic>
        <p:nvPicPr>
          <p:cNvPr id="8197" name="Picture 2" descr="Схема этапов производства хле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576388"/>
            <a:ext cx="5634037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66863" y="500063"/>
            <a:ext cx="10163175" cy="1325562"/>
          </a:xfrm>
          <a:solidFill>
            <a:srgbClr val="B788C6"/>
          </a:solidFill>
        </p:spPr>
        <p:txBody>
          <a:bodyPr/>
          <a:lstStyle/>
          <a:p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ТЕХНОЛОГИЯ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228725" y="1865313"/>
            <a:ext cx="11107738" cy="36814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Процессная система </a:t>
            </a:r>
            <a:r>
              <a:rPr lang="ru-RU" alt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</a:t>
            </a:r>
            <a:r>
              <a:rPr lang="ru-RU" alt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и педагога по проектированию (планированию), организации, ориентированию и корректированию образовательного процесса с целью </a:t>
            </a:r>
            <a:r>
              <a:rPr lang="ru-RU" alt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конкретного результата </a:t>
            </a:r>
            <a:r>
              <a:rPr lang="ru-RU" alt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обеспечении комфортных условий участникам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2678113" y="393700"/>
            <a:ext cx="9350375" cy="132556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altLang="ru-RU" sz="3600" b="1" smtClean="0">
                <a:latin typeface="Times New Roman" panose="02020603050405020304" pitchFamily="18" charset="0"/>
              </a:rPr>
              <a:t/>
            </a:r>
            <a:br>
              <a:rPr lang="ru-RU" altLang="ru-RU" sz="3600" b="1" smtClean="0">
                <a:latin typeface="Times New Roman" panose="02020603050405020304" pitchFamily="18" charset="0"/>
              </a:rPr>
            </a:br>
            <a:r>
              <a:rPr lang="ru-RU" altLang="ru-RU" sz="2800" b="1" i="1" smtClean="0">
                <a:latin typeface="Times New Roman" panose="02020603050405020304" pitchFamily="18" charset="0"/>
              </a:rPr>
              <a:t>ПРИЗНАКИ ОБРАЗОВАТЕЛЬНОЙ ТЕХНОЛОГИИ</a:t>
            </a:r>
            <a:r>
              <a:rPr lang="ru-RU" altLang="ru-RU" sz="3600" b="1" i="1" smtClean="0">
                <a:latin typeface="Times New Roman" panose="02020603050405020304" pitchFamily="18" charset="0"/>
              </a:rPr>
              <a:t/>
            </a:r>
            <a:br>
              <a:rPr lang="ru-RU" altLang="ru-RU" sz="3600" b="1" i="1" smtClean="0">
                <a:latin typeface="Times New Roman" panose="02020603050405020304" pitchFamily="18" charset="0"/>
              </a:rPr>
            </a:br>
            <a:r>
              <a:rPr lang="ru-RU" altLang="ru-RU" sz="3600" b="1" i="1" smtClean="0">
                <a:latin typeface="Times New Roman" panose="02020603050405020304" pitchFamily="18" charset="0"/>
              </a:rPr>
              <a:t>                                                    </a:t>
            </a:r>
            <a:r>
              <a:rPr lang="ru-RU" altLang="ru-RU" sz="2400" b="1" i="1" smtClean="0">
                <a:latin typeface="Times New Roman" panose="02020603050405020304" pitchFamily="18" charset="0"/>
              </a:rPr>
              <a:t>(Селевко Г.К.)</a:t>
            </a:r>
            <a:r>
              <a:rPr lang="ru-RU" altLang="ru-RU" sz="2400" smtClean="0">
                <a:latin typeface="Times New Roman" panose="02020603050405020304" pitchFamily="18" charset="0"/>
              </a:rPr>
              <a:t/>
            </a:r>
            <a:br>
              <a:rPr lang="ru-RU" altLang="ru-RU" sz="2400" smtClean="0">
                <a:latin typeface="Times New Roman" panose="02020603050405020304" pitchFamily="18" charset="0"/>
              </a:rPr>
            </a:br>
            <a:endParaRPr lang="ru-RU" altLang="ru-RU" sz="2400" smtClean="0"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52538" y="1825625"/>
            <a:ext cx="10775950" cy="4837113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   http://school11sp.ru/data/uploads/docs/v_pomosch_uchitely/7.pdf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 descr="Селевко Герман Константинович — Педагогический некропо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47625"/>
            <a:ext cx="19780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10"/>
          <p:cNvSpPr>
            <a:spLocks noChangeArrowheads="1"/>
          </p:cNvSpPr>
          <p:nvPr/>
        </p:nvSpPr>
        <p:spPr bwMode="auto">
          <a:xfrm>
            <a:off x="3484563" y="2166938"/>
            <a:ext cx="2519362" cy="1079500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концептуальность</a:t>
            </a:r>
          </a:p>
        </p:txBody>
      </p:sp>
      <p:sp>
        <p:nvSpPr>
          <p:cNvPr id="10246" name="AutoShape 12"/>
          <p:cNvSpPr>
            <a:spLocks noChangeArrowheads="1"/>
          </p:cNvSpPr>
          <p:nvPr/>
        </p:nvSpPr>
        <p:spPr bwMode="auto">
          <a:xfrm>
            <a:off x="7794625" y="2166938"/>
            <a:ext cx="2519363" cy="1079500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7" name="AutoShape 13"/>
          <p:cNvSpPr>
            <a:spLocks noChangeArrowheads="1"/>
          </p:cNvSpPr>
          <p:nvPr/>
        </p:nvSpPr>
        <p:spPr bwMode="auto">
          <a:xfrm>
            <a:off x="1958975" y="4594225"/>
            <a:ext cx="2519363" cy="1079500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управляемость</a:t>
            </a:r>
          </a:p>
        </p:txBody>
      </p:sp>
      <p:sp>
        <p:nvSpPr>
          <p:cNvPr id="10248" name="AutoShape 14"/>
          <p:cNvSpPr>
            <a:spLocks noChangeArrowheads="1"/>
          </p:cNvSpPr>
          <p:nvPr/>
        </p:nvSpPr>
        <p:spPr bwMode="auto">
          <a:xfrm>
            <a:off x="5607050" y="3679825"/>
            <a:ext cx="2519363" cy="1079500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</a:p>
        </p:txBody>
      </p:sp>
      <p:sp>
        <p:nvSpPr>
          <p:cNvPr id="10249" name="AutoShape 15"/>
          <p:cNvSpPr>
            <a:spLocks noChangeArrowheads="1"/>
          </p:cNvSpPr>
          <p:nvPr/>
        </p:nvSpPr>
        <p:spPr bwMode="auto">
          <a:xfrm>
            <a:off x="9053513" y="4594225"/>
            <a:ext cx="2519362" cy="1079500"/>
          </a:xfrm>
          <a:prstGeom prst="roundRect">
            <a:avLst>
              <a:gd name="adj" fmla="val 16667"/>
            </a:avLst>
          </a:prstGeom>
          <a:solidFill>
            <a:srgbClr val="B788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/>
          </p:cNvSpPr>
          <p:nvPr>
            <p:ph type="body" sz="half" idx="1"/>
          </p:nvPr>
        </p:nvSpPr>
        <p:spPr>
          <a:xfrm>
            <a:off x="1254125" y="261938"/>
            <a:ext cx="2838450" cy="6443662"/>
          </a:xfrm>
          <a:solidFill>
            <a:srgbClr val="B788C6"/>
          </a:solidFill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ru-RU" altLang="ru-RU" sz="2400" b="1" smtClean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sz="2400" b="1" smtClean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sz="2400" b="1" smtClean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sz="2400" b="1" smtClean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sz="2400" b="1" smtClean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i="1" smtClean="0">
                <a:latin typeface="Times New Roman" panose="02020603050405020304" pitchFamily="18" charset="0"/>
              </a:rPr>
              <a:t>СОВРЕМЕННЫЕ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i="1" smtClean="0">
                <a:latin typeface="Times New Roman" panose="02020603050405020304" pitchFamily="18" charset="0"/>
              </a:rPr>
              <a:t>ОБРАЗОВАТЕЛЬНЫЕ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i="1" smtClean="0">
                <a:latin typeface="Times New Roman" panose="02020603050405020304" pitchFamily="18" charset="0"/>
              </a:rPr>
              <a:t>ТЕХНОЛОГИИ</a:t>
            </a:r>
          </a:p>
        </p:txBody>
      </p:sp>
      <p:sp>
        <p:nvSpPr>
          <p:cNvPr id="11267" name="Rectangle 6"/>
          <p:cNvSpPr>
            <a:spLocks noGrp="1"/>
          </p:cNvSpPr>
          <p:nvPr>
            <p:ph type="body" sz="half" idx="2"/>
          </p:nvPr>
        </p:nvSpPr>
        <p:spPr>
          <a:xfrm>
            <a:off x="4092575" y="261938"/>
            <a:ext cx="8099425" cy="64436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ОРИЕНТРОВАНЫ НА ЛИЧНОСТЬ УЧАЩЕГОСЯ</a:t>
            </a:r>
          </a:p>
          <a:p>
            <a:r>
              <a:rPr lang="ru-RU" altLang="ru-RU" sz="1800" smtClean="0">
                <a:latin typeface="Times New Roman" panose="02020603050405020304" pitchFamily="18" charset="0"/>
              </a:rPr>
              <a:t>Возможность удовлетворять свои интересы и потребности</a:t>
            </a:r>
          </a:p>
          <a:p>
            <a:r>
              <a:rPr lang="ru-RU" altLang="ru-RU" sz="1800" smtClean="0">
                <a:latin typeface="Times New Roman" panose="02020603050405020304" pitchFamily="18" charset="0"/>
              </a:rPr>
              <a:t>Самостоятельность в постановке образовательных задач и поиске путей их решения</a:t>
            </a:r>
          </a:p>
          <a:p>
            <a:r>
              <a:rPr lang="ru-RU" altLang="ru-RU" sz="1800" smtClean="0">
                <a:latin typeface="Times New Roman" panose="02020603050405020304" pitchFamily="18" charset="0"/>
              </a:rPr>
              <a:t>Право выбора темпа работы, объема, сложности, вида и способа, роли в процессе обучения</a:t>
            </a:r>
          </a:p>
          <a:p>
            <a:r>
              <a:rPr lang="ru-RU" altLang="ru-RU" sz="1800" smtClean="0">
                <a:latin typeface="Times New Roman" panose="02020603050405020304" pitchFamily="18" charset="0"/>
              </a:rPr>
              <a:t>Рефлексивность к собственной деятельности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2000" b="1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ПЕДАГОГ В ПОЗИЦИИ КОНСУЛЬТАТНТА И НАСТАВНИКА</a:t>
            </a:r>
          </a:p>
          <a:p>
            <a:r>
              <a:rPr lang="ru-RU" altLang="ru-RU" sz="1800" smtClean="0">
                <a:latin typeface="Times New Roman" panose="02020603050405020304" pitchFamily="18" charset="0"/>
              </a:rPr>
              <a:t>Диалоговый, партнерский характер взаимодействия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800" b="1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ИНТЕРАКТИВНЫЕ ТЕХНОЛОГИИ</a:t>
            </a:r>
          </a:p>
          <a:p>
            <a:r>
              <a:rPr lang="ru-RU" altLang="ru-RU" sz="1800" smtClean="0">
                <a:latin typeface="Times New Roman" panose="02020603050405020304" pitchFamily="18" charset="0"/>
              </a:rPr>
              <a:t>Новые знания не даются в готовом виде, а добываются учащимися самостоятельно в ходе группового взаимодействия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800" b="1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ПРИМЕНЕНИЕ ИНФОРМАЦИОННЫХ ТЕХНОЛОГИЙ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800" b="1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ЭФФЕКТИВНОСТЬ, ЕМКОСТЬ И ТОЧНОСТЬ ПОДБОРА МАТЕРИАЛА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336550"/>
            <a:ext cx="587375" cy="487363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1657</Words>
  <Application>Microsoft Office PowerPoint</Application>
  <PresentationFormat>Широкоэкранный</PresentationFormat>
  <Paragraphs>301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Calibri</vt:lpstr>
      <vt:lpstr>Arial</vt:lpstr>
      <vt:lpstr>Calibri Light</vt:lpstr>
      <vt:lpstr>Times New Roman</vt:lpstr>
      <vt:lpstr>Symbol</vt:lpstr>
      <vt:lpstr>Office Theme</vt:lpstr>
      <vt:lpstr>«Современные педагогические технологии в образовательном процессе МОУ ДО «РЦДОД»</vt:lpstr>
      <vt:lpstr>Презентация PowerPoint</vt:lpstr>
      <vt:lpstr>ПОКОЛЕНИЕ Z</vt:lpstr>
      <vt:lpstr>ОБРАЗОВАТЕЛЬНЫЕ РЕЗУЛЬТАТЫ 21 ВЕКА</vt:lpstr>
      <vt:lpstr>Презентация PowerPoint</vt:lpstr>
      <vt:lpstr>ТЕХНОЛОГИЯ</vt:lpstr>
      <vt:lpstr>ОБРАЗОВАТЕЛЬНАЯ ТЕХНОЛОГИЯ</vt:lpstr>
      <vt:lpstr> ПРИЗНАКИ ОБРАЗОВАТЕЛЬНОЙ ТЕХНОЛОГИИ                                                     (Селевко Г.К.) </vt:lpstr>
      <vt:lpstr>Презентация PowerPoint</vt:lpstr>
      <vt:lpstr>СОВРЕМЕННАЯ ОБРАЗОВАТЕЛЬНАЯ ТЕХНОЛОГИЯ</vt:lpstr>
      <vt:lpstr>СОВРЕМЕННЫЕ ОБРАЗОВАТЕЛЬНЫЕ ТЕХНОЛОГИИ</vt:lpstr>
      <vt:lpstr>Презентация PowerPoint</vt:lpstr>
      <vt:lpstr>Презентация PowerPoint</vt:lpstr>
      <vt:lpstr>Презентация PowerPoint</vt:lpstr>
      <vt:lpstr>Тема самообразования может являться:</vt:lpstr>
      <vt:lpstr>План по самообразованию:</vt:lpstr>
      <vt:lpstr>Итоговый отчет по теме самообразования:</vt:lpstr>
      <vt:lpstr>Материалы по самообразованию  размещены на нашем сайте  в разделе «педагогам»</vt:lpstr>
      <vt:lpstr>Презентация PowerPoint</vt:lpstr>
      <vt:lpstr>Номинация «Педагогический старт» </vt:lpstr>
      <vt:lpstr>Номинация «Педагогический старт» </vt:lpstr>
      <vt:lpstr>Номинация «Педагогический старт» </vt:lpstr>
      <vt:lpstr>Номинация «Мой педагогический опыт»  </vt:lpstr>
      <vt:lpstr>Номинация «Мой педагогический опыт» </vt:lpstr>
      <vt:lpstr>Номинация «Мой педагогический опыт» </vt:lpstr>
      <vt:lpstr>Номинация «Мой педагогический опыт» </vt:lpstr>
      <vt:lpstr>Номинация «Мой педагогический опыт» </vt:lpstr>
      <vt:lpstr>Номинация «Мой педагогический опыт»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МОУ ДО РЦДОД</cp:lastModifiedBy>
  <cp:revision>199</cp:revision>
  <dcterms:created xsi:type="dcterms:W3CDTF">2022-05-10T13:26:10Z</dcterms:created>
  <dcterms:modified xsi:type="dcterms:W3CDTF">2023-10-25T04:04:45Z</dcterms:modified>
</cp:coreProperties>
</file>