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0" r:id="rId2"/>
    <p:sldId id="258" r:id="rId3"/>
    <p:sldId id="276" r:id="rId4"/>
    <p:sldId id="267" r:id="rId5"/>
    <p:sldId id="271" r:id="rId6"/>
    <p:sldId id="277" r:id="rId7"/>
    <p:sldId id="278" r:id="rId8"/>
    <p:sldId id="279" r:id="rId9"/>
    <p:sldId id="280" r:id="rId10"/>
    <p:sldId id="268" r:id="rId11"/>
    <p:sldId id="272" r:id="rId12"/>
    <p:sldId id="284" r:id="rId13"/>
    <p:sldId id="274" r:id="rId14"/>
    <p:sldId id="282" r:id="rId15"/>
    <p:sldId id="283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7ECB-58DD-409A-ADA9-8327D21FCDC3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CCC92-E8A4-43CF-9DB8-C69CBCF85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1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9CA08-1333-414D-83EB-ED6F48D11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40095F-8389-4E87-A365-DE42546CC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E510-948E-4D5C-B066-66E4C6FC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6FEBB5-36F0-4E56-8EA3-BBE36437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27A93-19FD-4EE3-9B91-9B0798B9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0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2DE8E-75FD-4598-9E54-2C76606F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4019A8-BC93-416E-AB8E-A505EB145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BBB87-0D7B-42DA-B12E-4530F0A1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BA2FF-2823-4F49-AA0B-A177A52C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60CE3C-262D-4CAC-8407-521DA6F6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AD388A-F302-4CD6-ABB7-8F25950D8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30B0DB-C12F-4ED5-A266-75A85C3D2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3C719-D791-40F9-9CFC-31043CF9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AFFB9-D141-4F4E-95AD-BF03D8ED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DCDCB-CA40-44E4-B878-C461AECC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0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1716B-1FC1-4601-AD11-97D02F77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E8422-AA94-409A-B7A5-0C7577267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CFF4F-C220-42C4-AD2C-389A3B73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1D21A-5740-4A85-BE2B-D50556E5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4BE1D-3C49-46B7-9B39-B73B6639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0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7B1DE-4B93-4D65-9A26-0BBFE8B2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2EF3C2-394E-449A-9370-81DBAA2F3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DF1FB-2ECF-42BF-9416-7BB1F6D9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CA117-E5E2-4A17-8B37-76996751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DCC25-D90D-48C2-9914-1ACDA810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0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0749D-810A-4E74-AD02-755F4DE9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3BE994-4078-4A2C-ABC3-D779C63DA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7E6C03-803A-4C84-8624-2F51677D2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7BE6BC-7D3D-47F1-B29E-925CD31C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BE102D-C739-41BF-BB2F-6177ABCA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535A91-F5E6-4ED7-9C61-70ADD715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4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38B5E-C5A9-43A9-BEA9-7C265B5C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FDF30F-B242-4962-A6A1-1B1E3D42C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19A33B-9DDD-445F-83E4-101F2FC89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B62547-232F-4ABB-92E9-18F933B23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86F8E0-9F7B-4BB8-84A8-541E49A9C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CCE444-F7B8-4660-AA8B-CAB825BA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ED751B-72C8-43CD-816D-31C799F5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31A73A-C671-493A-B3BB-8D95F6B8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3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52F83-43E9-4D3D-BC8E-9D98746C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F766F5-9613-4B26-B18D-1F3CE30D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2F66DA-8E56-4A80-872B-0A126AC1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5C36F0-D728-47E4-9060-E8FAA9C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5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82045D-8CAD-493A-A3A8-3265C124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390280-89B8-42DD-891E-464CC821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B7A966-7716-498C-B484-1E5F1E1A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1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EC951-56A6-4926-A527-2535AD3F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EE689D-67E2-41E5-A809-BD3DE071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B039EB-B327-4470-8365-B82759508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118204-B2DC-4CEF-99A9-423823B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993741-EEB9-4ACC-B187-C733562D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E1FDD6-92DC-44B6-8DE9-4CAB68B9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6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58FE3-68B8-4E89-86AF-F919CFB2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F970DF-40BF-4CF5-AF41-95B1B6CDE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4A6D42-CE38-41F1-B3FF-0C47F14DC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EEA93C-7C2A-4338-9342-989BB5F1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2F9106-C92E-4837-B6BE-66F52DEA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9F7A9-2A16-42D1-AD6A-59AD9F4E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D2C37-CB01-4E19-A6AE-F6A96181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002B60-2827-4EF6-86C4-AB8E155B5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6EECB1-6E45-4BB4-9BA8-E9461F8C8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C94C-CF5A-4A52-9DB5-8CE357F2A5D6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A5DA2-0648-4E29-8472-51C4F34EA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EE0C9-7B10-41E2-874A-3B11A91C0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479E-298D-405A-89AC-0F1B3D57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D0828-0FA7-4E1B-ADA0-FA0F5F8F2FD4}"/>
              </a:ext>
            </a:extLst>
          </p:cNvPr>
          <p:cNvSpPr/>
          <p:nvPr/>
        </p:nvSpPr>
        <p:spPr>
          <a:xfrm>
            <a:off x="1027832" y="2142582"/>
            <a:ext cx="98315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РЕФЛЕКСИВНАЯ</a:t>
            </a:r>
          </a:p>
          <a:p>
            <a:pPr algn="ctr"/>
            <a:r>
              <a:rPr lang="ru-RU" sz="40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ТЕХНОЛОГИЯ ОБУЧЕНИЯ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РЕФЛЕКСИВНАЯ ТЕХНОЛОГИЯ ОБУЧЕНИЯ</a:t>
            </a:r>
          </a:p>
        </p:txBody>
      </p:sp>
      <p:pic>
        <p:nvPicPr>
          <p:cNvPr id="4" name="Picture 2" descr="https://thornhill.co.za/wordpress/wp-content/uploads/2018/04/speech-bubbl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9079" y="4506433"/>
            <a:ext cx="6026564" cy="1775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92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D0828-0FA7-4E1B-ADA0-FA0F5F8F2FD4}"/>
              </a:ext>
            </a:extLst>
          </p:cNvPr>
          <p:cNvSpPr/>
          <p:nvPr/>
        </p:nvSpPr>
        <p:spPr>
          <a:xfrm>
            <a:off x="255909" y="607840"/>
            <a:ext cx="11326491" cy="5293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u="sng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КЛАССИФИКАЦИЯ РЕФЛЕКСИИ:</a:t>
            </a:r>
          </a:p>
          <a:p>
            <a:endParaRPr lang="ru-RU" sz="28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РЕФЛЕКСИЯ НАСТРОЕНИЯ И ЭМОЦИОНАЛЬНОГО СОСТОЯНИЯ;</a:t>
            </a:r>
            <a:r>
              <a:rPr lang="ru-RU" dirty="0"/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 настроения и эмоционального состояния целесообразно в начале урока с целью установления эмоционального контакта с группой и в конце деятельности.</a:t>
            </a:r>
            <a:r>
              <a:rPr lang="ru-RU" sz="32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РЕФЛЕКСИЯ ДЕЯТЕЛЬНОСТИ;</a:t>
            </a:r>
            <a:r>
              <a:rPr lang="ru-RU" dirty="0"/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 возможность осмысления способов и приемов работы с учебным материалом, поиска наиболее рациональных. Применение этого вида рефлексии в конце урока дает возможность оценить активность каждого на разных этапах урока.</a:t>
            </a:r>
            <a:endParaRPr lang="ru-RU" sz="32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РЕФЛЕКСИЯ СОДЕРЖАНИЯ УЧЕБНОГО МАТЕРИАЛА.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на разных этапах занятия, заключается в осмыслении способов и приемов работы с учебным материалом, поиске более рациональных приемов.  </a:t>
            </a:r>
            <a:endParaRPr lang="ru-RU" sz="28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40855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D0828-0FA7-4E1B-ADA0-FA0F5F8F2FD4}"/>
              </a:ext>
            </a:extLst>
          </p:cNvPr>
          <p:cNvSpPr/>
          <p:nvPr/>
        </p:nvSpPr>
        <p:spPr>
          <a:xfrm>
            <a:off x="268357" y="0"/>
            <a:ext cx="11340548" cy="78483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5400" u="sng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  <a:p>
            <a:r>
              <a:rPr lang="ru-RU" sz="4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Классификация рефлексии:</a:t>
            </a:r>
            <a:endParaRPr lang="ru-RU" sz="36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Физическая</a:t>
            </a:r>
            <a:r>
              <a:rPr lang="ru-RU" sz="3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</a:t>
            </a:r>
            <a:r>
              <a:rPr lang="ru-RU" sz="32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успел – не успел</a:t>
            </a:r>
            <a: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);</a:t>
            </a:r>
            <a:b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Сенсорная </a:t>
            </a:r>
            <a: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</a:t>
            </a:r>
            <a:r>
              <a:rPr lang="ru-RU" sz="32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самочувствие: комфортно – дискомфортно</a:t>
            </a:r>
            <a: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);</a:t>
            </a:r>
            <a:b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Интеллектуальная</a:t>
            </a:r>
            <a: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 </a:t>
            </a:r>
            <a:r>
              <a:rPr lang="ru-RU" sz="32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</a:t>
            </a:r>
            <a:r>
              <a:rPr lang="ru-RU" sz="32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что понял – что не понял, какие затруднения испытывал</a:t>
            </a:r>
            <a:r>
              <a:rPr lang="ru-RU" sz="36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);</a:t>
            </a:r>
            <a: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Духовная</a:t>
            </a:r>
            <a:r>
              <a:rPr lang="ru-RU" sz="36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 (</a:t>
            </a:r>
            <a:r>
              <a:rPr lang="ru-RU" sz="32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стал лучше – хуже, созидал или разрушал себя, других).</a:t>
            </a:r>
            <a:endParaRPr lang="ru-RU" sz="3600" i="1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endParaRPr lang="ru-RU" sz="24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itchFamily="34" charset="0"/>
            </a:endParaRPr>
          </a:p>
          <a:p>
            <a:pPr marL="457200" indent="-457200"/>
            <a:r>
              <a:rPr lang="ru-RU" sz="32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itchFamily="34" charset="0"/>
              </a:rPr>
              <a:t>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40855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D0828-0FA7-4E1B-ADA0-FA0F5F8F2FD4}"/>
              </a:ext>
            </a:extLst>
          </p:cNvPr>
          <p:cNvSpPr/>
          <p:nvPr/>
        </p:nvSpPr>
        <p:spPr>
          <a:xfrm>
            <a:off x="255909" y="607840"/>
            <a:ext cx="11326491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u="sng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ВИДЫ РЕФЛЕКСИИ:</a:t>
            </a:r>
          </a:p>
          <a:p>
            <a:endParaRPr lang="ru-RU" sz="28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РЕФЛЕКСИЯ ПЕДАГОГОМ …………….</a:t>
            </a:r>
            <a:endParaRPr lang="ru-RU" sz="32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РЕФЛЕКСИЯ ОБУЧАЮЩИМИСЯ </a:t>
            </a:r>
            <a:r>
              <a:rPr lang="ru-RU" sz="2800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…………</a:t>
            </a:r>
            <a:r>
              <a:rPr lang="ru-RU" dirty="0" smtClean="0"/>
              <a:t> </a:t>
            </a:r>
            <a:endParaRPr lang="ru-RU" sz="28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23623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FE8986-AF99-4950-AD9F-D0B9B7347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7" y="299197"/>
            <a:ext cx="8758518" cy="62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3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CB00F7-4CEE-427D-8A17-0E43DA035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6" t="1853" r="4273" b="2598"/>
          <a:stretch/>
        </p:blipFill>
        <p:spPr>
          <a:xfrm>
            <a:off x="1667435" y="155232"/>
            <a:ext cx="8525436" cy="65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5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5BC936-1478-49FB-B247-DC7569423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3" t="3398" r="981" b="1991"/>
          <a:stretch/>
        </p:blipFill>
        <p:spPr>
          <a:xfrm>
            <a:off x="1743635" y="184803"/>
            <a:ext cx="8704729" cy="64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9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  <p:pic>
        <p:nvPicPr>
          <p:cNvPr id="28674" name="Picture 2" descr="https://cf3.ppt-online.org/files3/slide/e/eSsy3itBIK4cZTCMf61XAWwHNVngvUbh5zlkaO/slide-0.jpg"/>
          <p:cNvPicPr>
            <a:picLocks noChangeAspect="1" noChangeArrowheads="1"/>
          </p:cNvPicPr>
          <p:nvPr/>
        </p:nvPicPr>
        <p:blipFill>
          <a:blip r:embed="rId3">
            <a:lum bright="20000" contrast="40000"/>
          </a:blip>
          <a:srcRect t="14064" b="13038"/>
          <a:stretch>
            <a:fillRect/>
          </a:stretch>
        </p:blipFill>
        <p:spPr bwMode="auto">
          <a:xfrm>
            <a:off x="741985" y="298174"/>
            <a:ext cx="10668138" cy="6291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198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D0828-0FA7-4E1B-ADA0-FA0F5F8F2FD4}"/>
              </a:ext>
            </a:extLst>
          </p:cNvPr>
          <p:cNvSpPr/>
          <p:nvPr/>
        </p:nvSpPr>
        <p:spPr>
          <a:xfrm>
            <a:off x="318052" y="1520095"/>
            <a:ext cx="11667929" cy="47604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Рефлексивное обучение -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 это форма обучения, цель которой планомерно и критически  оценить  и проанализировать полученный опыт  с целью  использования  его для саморазвития  или  обучения. </a:t>
            </a:r>
          </a:p>
          <a:p>
            <a:pPr>
              <a:lnSpc>
                <a:spcPct val="150000"/>
              </a:lnSpc>
            </a:pPr>
            <a:endParaRPr lang="ru-RU" sz="28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endParaRPr lang="ru-RU" sz="28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7888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D0828-0FA7-4E1B-ADA0-FA0F5F8F2FD4}"/>
              </a:ext>
            </a:extLst>
          </p:cNvPr>
          <p:cNvSpPr/>
          <p:nvPr/>
        </p:nvSpPr>
        <p:spPr>
          <a:xfrm>
            <a:off x="307248" y="267452"/>
            <a:ext cx="11577503" cy="62714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u="sng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800" u="sng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САМООЦЕНКА</a:t>
            </a:r>
            <a:r>
              <a:rPr lang="ru-RU" sz="2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– оценка человеком самого себя, своих достоинств и недостатков, возможностей, качеств. </a:t>
            </a:r>
          </a:p>
          <a:p>
            <a:pPr>
              <a:lnSpc>
                <a:spcPct val="150000"/>
              </a:lnSpc>
            </a:pPr>
            <a:endParaRPr lang="ru-RU" sz="28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u="sng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САМОДИОГНОСТИКА</a:t>
            </a:r>
            <a:r>
              <a:rPr lang="ru-RU" sz="2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–</a:t>
            </a:r>
            <a:r>
              <a:rPr lang="ru-RU" sz="2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определение  причин тех или иных недочетов,   ошибок, пробелов в собственных знаниях и умениях.</a:t>
            </a:r>
          </a:p>
          <a:p>
            <a:pPr>
              <a:lnSpc>
                <a:spcPct val="150000"/>
              </a:lnSpc>
            </a:pPr>
            <a:endParaRPr lang="ru-RU" sz="28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u="sng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САМОКОРЕКЦИЯ</a:t>
            </a:r>
            <a:r>
              <a:rPr lang="ru-RU" sz="28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– изменение своих знаний, деятельности и отдельных действий на основе самооценки и самодиагностики.</a:t>
            </a:r>
          </a:p>
          <a:p>
            <a:pPr>
              <a:lnSpc>
                <a:spcPct val="150000"/>
              </a:lnSpc>
            </a:pPr>
            <a:endParaRPr lang="ru-RU" sz="32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25958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418" y="691922"/>
            <a:ext cx="1124115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Рефлексивный вопрос </a:t>
            </a:r>
            <a:r>
              <a:rPr lang="ru-RU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– важнейший компонент учебно – познавательной деятельности при работе в этой технологии; это вопрос, заданный с целью осмысления:</a:t>
            </a:r>
          </a:p>
          <a:p>
            <a:endParaRPr lang="ru-RU" sz="28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содержания и последовательности умственных действий, операций;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использованных методов и приемов деятельности;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возникших трудностей и их причин;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новых знаний, умений и навыков;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причин достижения или недостижения поставленных целей и задач на этапах целеполагания,  планирования деятельности,  реализации  и  контроля.</a:t>
            </a:r>
          </a:p>
          <a:p>
            <a:endParaRPr lang="ru-RU" sz="28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3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D0828-0FA7-4E1B-ADA0-FA0F5F8F2FD4}"/>
              </a:ext>
            </a:extLst>
          </p:cNvPr>
          <p:cNvSpPr/>
          <p:nvPr/>
        </p:nvSpPr>
        <p:spPr>
          <a:xfrm>
            <a:off x="291767" y="721011"/>
            <a:ext cx="11613362" cy="59021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ЭТАП ЦЕЛЕПОЛАГАНИЯ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Что я хочу узнать?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Зачем мне нужны эти знания?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Что я должен научиться делать?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Зачем я хочу научиться это делать?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Что я должен изучить? С какой целью?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71782-7A88-4CD9-BDD6-0A50F69802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9991" y="319088"/>
            <a:ext cx="3284724" cy="32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0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D0828-0FA7-4E1B-ADA0-FA0F5F8F2FD4}"/>
              </a:ext>
            </a:extLst>
          </p:cNvPr>
          <p:cNvSpPr/>
          <p:nvPr/>
        </p:nvSpPr>
        <p:spPr>
          <a:xfrm>
            <a:off x="291767" y="721011"/>
            <a:ext cx="11613362" cy="47018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ЭТАП ПЛАНИРОВАНИЯ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- Что я должен делать, чтобы узнать? Почему?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- Что я должен делать, чтобы научиться?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- Почему? 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- В какой последовательности я должен делать?  Почему?</a:t>
            </a:r>
          </a:p>
          <a:p>
            <a:pPr>
              <a:lnSpc>
                <a:spcPct val="150000"/>
              </a:lnSpc>
            </a:pPr>
            <a:endParaRPr lang="ru-RU" sz="32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71782-7A88-4CD9-BDD6-0A50F69802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9991" y="319088"/>
            <a:ext cx="3284724" cy="32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4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D0828-0FA7-4E1B-ADA0-FA0F5F8F2FD4}"/>
              </a:ext>
            </a:extLst>
          </p:cNvPr>
          <p:cNvSpPr/>
          <p:nvPr/>
        </p:nvSpPr>
        <p:spPr>
          <a:xfrm>
            <a:off x="291767" y="1070635"/>
            <a:ext cx="11613362" cy="39631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ЭТАП РЕАЛИЗАЦИИ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Что я должен сделать дальше? Почему? Зачем?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Почему не получается?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Что нужно изменить? Почему?</a:t>
            </a:r>
          </a:p>
          <a:p>
            <a:pPr>
              <a:lnSpc>
                <a:spcPct val="150000"/>
              </a:lnSpc>
            </a:pPr>
            <a:endParaRPr lang="ru-RU" sz="32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71782-7A88-4CD9-BDD6-0A50F69802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5509" y="2852265"/>
            <a:ext cx="3284724" cy="32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D0828-0FA7-4E1B-ADA0-FA0F5F8F2FD4}"/>
              </a:ext>
            </a:extLst>
          </p:cNvPr>
          <p:cNvSpPr/>
          <p:nvPr/>
        </p:nvSpPr>
        <p:spPr>
          <a:xfrm>
            <a:off x="157296" y="177223"/>
            <a:ext cx="11613362" cy="61791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ЭТАП КОНТРОЛЯ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Что нового узнал? Для чего нужны мне эти знания? Как связаны эти знания с имеющимися или полученными ранее?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Что научился делать? Для чего мне понадобится это умение?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Достиг ли поставленной цели, задач? Почему не достиг? Что нужно сделать, чтобы достичь цели?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Какие трудности при решении задачи возникли? Почему они возникли?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Что нужно сделать, чтобы их преодолеть?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Что необходимо сделать, чтобы подобные трудности не возникали?</a:t>
            </a:r>
          </a:p>
          <a:p>
            <a:pPr>
              <a:lnSpc>
                <a:spcPct val="150000"/>
              </a:lnSpc>
            </a:pPr>
            <a:endParaRPr lang="ru-RU" sz="32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71782-7A88-4CD9-BDD6-0A50F69802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2347" y="4114592"/>
            <a:ext cx="2418982" cy="24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2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0C4-4328-4956-B0BB-4AF1333E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41" r="31686"/>
          <a:stretch/>
        </p:blipFill>
        <p:spPr bwMode="auto">
          <a:xfrm rot="10800000" flipV="1"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0F625-2611-4058-AA25-8488B26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РЕФЛЕКСИВНАЯ ТЕХНОЛОГИЯ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7503" y="612844"/>
            <a:ext cx="112411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РЕФЛЕКСИВНАЯ ЗАДАЧА </a:t>
            </a:r>
            <a:r>
              <a:rPr lang="ru-RU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– задача, решение которой  учит  ОБУЧАЮЩИХСЯ осмысливать и контролировать мыслительную деятельность, осуществлять поиск оснований собственных действий.</a:t>
            </a:r>
          </a:p>
          <a:p>
            <a:endParaRPr lang="ru-RU" sz="32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критически относиться к каждому умозаключению и шагу в решении, аргументировать их;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выдвигать гипотезы и проверять их истинность/ложность;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осмысленно выстраивать последовательность собственных действий, цепочки умозаключений при решении задачи, постоянно проверяя ход собственных рассуждений;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связывать в единое целое различные варианты решения задачи, разные подходы к решению;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определять и аргументировать собственную позицию (см. примеры).</a:t>
            </a:r>
          </a:p>
          <a:p>
            <a:endParaRPr lang="ru-RU" sz="28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94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560</Words>
  <Application>Microsoft Office PowerPoint</Application>
  <PresentationFormat>Широкоэкранный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Жмуров</dc:creator>
  <cp:lastModifiedBy>МОУ ДО РЦДОД</cp:lastModifiedBy>
  <cp:revision>43</cp:revision>
  <dcterms:created xsi:type="dcterms:W3CDTF">2023-10-20T17:49:08Z</dcterms:created>
  <dcterms:modified xsi:type="dcterms:W3CDTF">2023-10-24T01:57:12Z</dcterms:modified>
</cp:coreProperties>
</file>