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9" r:id="rId8"/>
    <p:sldId id="263" r:id="rId9"/>
    <p:sldId id="264" r:id="rId10"/>
    <p:sldId id="265" r:id="rId11"/>
    <p:sldId id="272" r:id="rId12"/>
    <p:sldId id="271" r:id="rId13"/>
    <p:sldId id="266" r:id="rId14"/>
    <p:sldId id="277" r:id="rId15"/>
    <p:sldId id="279" r:id="rId16"/>
    <p:sldId id="278" r:id="rId17"/>
    <p:sldId id="283" r:id="rId18"/>
    <p:sldId id="282" r:id="rId19"/>
    <p:sldId id="281" r:id="rId20"/>
    <p:sldId id="280" r:id="rId21"/>
    <p:sldId id="284" r:id="rId22"/>
    <p:sldId id="285" r:id="rId23"/>
    <p:sldId id="287" r:id="rId24"/>
    <p:sldId id="289" r:id="rId25"/>
    <p:sldId id="293" r:id="rId26"/>
    <p:sldId id="294" r:id="rId27"/>
    <p:sldId id="296" r:id="rId28"/>
    <p:sldId id="297" r:id="rId29"/>
    <p:sldId id="292" r:id="rId30"/>
    <p:sldId id="291" r:id="rId31"/>
    <p:sldId id="290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993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94660"/>
  </p:normalViewPr>
  <p:slideViewPr>
    <p:cSldViewPr>
      <p:cViewPr>
        <p:scale>
          <a:sx n="80" d="100"/>
          <a:sy n="80" d="100"/>
        </p:scale>
        <p:origin x="-54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EBD3-971E-4CEC-9B3B-26D86A2541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423B-8E1B-454C-9C7F-630AC0EC9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EBD3-971E-4CEC-9B3B-26D86A2541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423B-8E1B-454C-9C7F-630AC0EC9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EBD3-971E-4CEC-9B3B-26D86A2541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423B-8E1B-454C-9C7F-630AC0EC9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EBD3-971E-4CEC-9B3B-26D86A2541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423B-8E1B-454C-9C7F-630AC0EC9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EBD3-971E-4CEC-9B3B-26D86A2541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423B-8E1B-454C-9C7F-630AC0EC9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EBD3-971E-4CEC-9B3B-26D86A2541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423B-8E1B-454C-9C7F-630AC0EC9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EBD3-971E-4CEC-9B3B-26D86A2541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423B-8E1B-454C-9C7F-630AC0EC9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EBD3-971E-4CEC-9B3B-26D86A2541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423B-8E1B-454C-9C7F-630AC0EC9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EBD3-971E-4CEC-9B3B-26D86A2541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423B-8E1B-454C-9C7F-630AC0EC9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EBD3-971E-4CEC-9B3B-26D86A2541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423B-8E1B-454C-9C7F-630AC0EC9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EBD3-971E-4CEC-9B3B-26D86A2541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423B-8E1B-454C-9C7F-630AC0EC9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EBD3-971E-4CEC-9B3B-26D86A2541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423B-8E1B-454C-9C7F-630AC0EC96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c4web.ru/go.html?href=https%3A%2F%2Fru.wikipedia.org%2Fwiki%2F%25D0%25A4%25D1%2580%25D0%25B0%25D0%25BD%25D1%2586%25D1%2583%25D0%25B7%25D1%2581%25D0%25BA%25D0%25B8%25D0%25B9_%25D1%258F%25D0%25B7%25D1%258B%25D0%25B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H:\этикет\картинки этикет\4315089b0d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7062921" cy="45365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Бывает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и такое…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8674" name="Picture 2" descr="H:\этикет\картинки этикет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04864"/>
            <a:ext cx="5209170" cy="347278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136904" cy="4896544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родителями, бабушками, дедушками и т.д.      </a:t>
            </a:r>
            <a:b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следует общаться уважительно, вежливо.</a:t>
            </a:r>
            <a:b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Нельзя пререкаться с родственниками, ругаться с </a:t>
            </a:r>
            <a:b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ними.</a:t>
            </a:r>
            <a:b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Заходя в комнату к родителям, следует стучаться.</a:t>
            </a:r>
            <a:b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Запрещается  драться с братьями и сестрами, </a:t>
            </a:r>
            <a:b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ябедничать на них.</a:t>
            </a:r>
            <a:b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Следует придерживаться всех правил и традиций,  </a:t>
            </a:r>
            <a:b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установленных непосредственно в семье.</a:t>
            </a:r>
            <a:r>
              <a:rPr lang="ru-RU" sz="28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3"/>
            <a:ext cx="8208912" cy="5760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Этикет поведения в семье: 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H:\этикет\картинки этикет\мальчиш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4019600" cy="451702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Идём в гости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352928" cy="4536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Необходимо приглашать гостей заранее.</a:t>
            </a:r>
            <a:br>
              <a:rPr lang="ru-RU" sz="3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Встретить и поприветствовать </a:t>
            </a:r>
            <a:br>
              <a:rPr lang="ru-RU" sz="3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пришедших;</a:t>
            </a:r>
            <a:br>
              <a:rPr lang="ru-RU" sz="3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Встречать друзей с улыбкой, хорошим </a:t>
            </a:r>
            <a:br>
              <a:rPr lang="ru-RU" sz="3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настроением;</a:t>
            </a:r>
            <a:br>
              <a:rPr lang="ru-RU" sz="3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-Разъяснить правила поведения в своём </a:t>
            </a:r>
            <a:br>
              <a:rPr lang="ru-RU" sz="3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доме.</a:t>
            </a:r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936103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Гостевой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этикет: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525658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100" b="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Приходить в гости только по приглашению хозяев.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оприветствовать хозяев дома.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опаздывать к назначенному времени.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облюдать правила общения.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трогать предметы и вещи в доме без спроса.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настаивать на своих желаниях.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облюдать правила поведения за столом.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бегать по квартире, не кричать, не мусорить, не   </a:t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100" b="0" cap="none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100" b="0" cap="none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разбрасывать игрушки, вещи.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задерживаться в гостях надолго.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облагодарить хозяев дома за гостеприимство  </a:t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100" b="0" cap="none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100" b="0" cap="none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тем, как уйти.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7200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4000" b="1" cap="none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ормы гостевого этикета: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H:\этикет\картинки этикет\при общении взрослых.jpg"/>
          <p:cNvPicPr>
            <a:picLocks noChangeAspect="1" noChangeArrowheads="1"/>
          </p:cNvPicPr>
          <p:nvPr/>
        </p:nvPicPr>
        <p:blipFill>
          <a:blip r:embed="rId3" cstate="print"/>
          <a:srcRect b="10249"/>
          <a:stretch>
            <a:fillRect/>
          </a:stretch>
        </p:blipFill>
        <p:spPr bwMode="auto">
          <a:xfrm>
            <a:off x="2555776" y="2132856"/>
            <a:ext cx="4568008" cy="38884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Встреча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80920" cy="5112568"/>
          </a:xfrm>
        </p:spPr>
        <p:txBody>
          <a:bodyPr>
            <a:noAutofit/>
          </a:bodyPr>
          <a:lstStyle/>
          <a:p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 взрослым обращайся на «Вы». 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Младшие должны всегда здороваться первыми.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Поцелуи и обнимания при встрече - это очень личное.  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Позволить такое приветствие ты можешь себе только с 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близкими и хорошо знакомыми людьми, при обоюдном 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согласии.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Нельзя вмешиваться в разговор взрослых и комментировать то, 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что они говорят друг другу, а если захотелось что-то сказать  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или задать вопрос, нужно спросить разрешения.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Повторно,  встретив кого-то в течение дня, не забывай о 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волшебных словах приветствия «Доброе утро», «Добрый 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день», «Добрый вечер».  Достаточно в данной ситуации кивка 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головы и добродушной улыбки.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 случае проступка следует просить прощения.</a:t>
            </a:r>
            <a:br>
              <a:rPr lang="ru-RU" sz="23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0" cap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04665"/>
            <a:ext cx="7883153" cy="9361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Правила этике при общении со взрослыми:</a:t>
            </a:r>
            <a:endParaRPr lang="ru-RU" sz="3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столовой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7890" name="Picture 2" descr="H:\этикет\картинки этикет\столов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6232565" cy="4248472"/>
          </a:xfrm>
          <a:prstGeom prst="rect">
            <a:avLst/>
          </a:prstGeom>
          <a:noFill/>
          <a:ln w="57150">
            <a:solidFill>
              <a:srgbClr val="FF9933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80920" cy="6696744"/>
          </a:xfrm>
        </p:spPr>
        <p:txBody>
          <a:bodyPr>
            <a:normAutofit fontScale="90000"/>
          </a:bodyPr>
          <a:lstStyle/>
          <a:p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 тем как сесть за стол, не забудьте тщательно вымыть руки.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Не бегите и не спешите занять место за столом первыми, не расталкивайте  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других учеников.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Передвигаясь по столовой, смотрите под ноги, чтобы не поскользнуться и 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не упасть.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</a:t>
            </a: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идите за столом прямо, не кладите ногу на ногу и локти на стол.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Старайтесь не пролить на себя или соседей горячий суп или чай.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 время еды не разговаривайте громко, не чавкайте, не стучите вилками и 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ложками о тарелки и чашки.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Правильно пользуйтесь столовыми приборами: не забывайте, какие блюда 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едят ложкой, а какие – вилкой.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Если вы испачкались, воспользуйтесь салфеткой или носовым платком;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Соблюдайте чистоту: уронив что-нибудь на пол, поднимите и выбросите в 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мусорное ведро.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Не забудьте после еды убрать за собой посуду.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Будьте вежливыми: пожелайте приятного аппетита вашим одноклассникам, </a:t>
            </a:r>
            <a:b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поблагодарите работников столовой.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1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352928" cy="1152128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равила поведения </a:t>
            </a:r>
          </a:p>
          <a:p>
            <a:pPr algn="ctr"/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школьной столовой: </a:t>
            </a:r>
            <a:endParaRPr lang="ru-RU" sz="3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Разгадайте ребус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Рисунок 11" descr="H:\этикет\клю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135204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2" descr="H:\этикет\ковычки.jpg"/>
          <p:cNvPicPr>
            <a:picLocks noChangeAspect="1" noChangeArrowheads="1"/>
          </p:cNvPicPr>
          <p:nvPr/>
        </p:nvPicPr>
        <p:blipFill>
          <a:blip r:embed="rId4" cstate="print"/>
          <a:srcRect l="55612"/>
          <a:stretch>
            <a:fillRect/>
          </a:stretch>
        </p:blipFill>
        <p:spPr bwMode="auto">
          <a:xfrm>
            <a:off x="1331640" y="1988840"/>
            <a:ext cx="3222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2" descr="H:\этикет\ковычки.jpg"/>
          <p:cNvPicPr>
            <a:picLocks noChangeAspect="1" noChangeArrowheads="1"/>
          </p:cNvPicPr>
          <p:nvPr/>
        </p:nvPicPr>
        <p:blipFill>
          <a:blip r:embed="rId5" cstate="print"/>
          <a:srcRect l="76530"/>
          <a:stretch>
            <a:fillRect/>
          </a:stretch>
        </p:blipFill>
        <p:spPr bwMode="auto">
          <a:xfrm>
            <a:off x="1619672" y="198884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4" descr="H:\этикет\плюс.jpg"/>
          <p:cNvPicPr>
            <a:picLocks noChangeAspect="1" noChangeArrowheads="1"/>
          </p:cNvPicPr>
          <p:nvPr/>
        </p:nvPicPr>
        <p:blipFill>
          <a:blip r:embed="rId6" cstate="print"/>
          <a:srcRect l="24265" t="26207" r="24265" b="24138"/>
          <a:stretch>
            <a:fillRect/>
          </a:stretch>
        </p:blipFill>
        <p:spPr bwMode="auto">
          <a:xfrm>
            <a:off x="3491880" y="3212976"/>
            <a:ext cx="432048" cy="44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4" descr="H:\этикет\плюс.jpg"/>
          <p:cNvPicPr>
            <a:picLocks noChangeAspect="1" noChangeArrowheads="1"/>
          </p:cNvPicPr>
          <p:nvPr/>
        </p:nvPicPr>
        <p:blipFill>
          <a:blip r:embed="rId7" cstate="print"/>
          <a:srcRect l="24265" t="26207" r="24265" b="24138"/>
          <a:stretch>
            <a:fillRect/>
          </a:stretch>
        </p:blipFill>
        <p:spPr bwMode="auto">
          <a:xfrm>
            <a:off x="1475656" y="3284984"/>
            <a:ext cx="4170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3" descr="H:\этикет\улей1.png"/>
          <p:cNvPicPr>
            <a:picLocks noChangeAspect="1" noChangeArrowheads="1"/>
          </p:cNvPicPr>
          <p:nvPr/>
        </p:nvPicPr>
        <p:blipFill>
          <a:blip r:embed="rId8" cstate="print"/>
          <a:srcRect r="44980" b="22437"/>
          <a:stretch>
            <a:fillRect/>
          </a:stretch>
        </p:blipFill>
        <p:spPr bwMode="auto">
          <a:xfrm>
            <a:off x="1979712" y="2420888"/>
            <a:ext cx="14401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12" descr="H:\этикет\ковычки.jpg"/>
          <p:cNvPicPr>
            <a:picLocks noChangeAspect="1" noChangeArrowheads="1"/>
          </p:cNvPicPr>
          <p:nvPr/>
        </p:nvPicPr>
        <p:blipFill>
          <a:blip r:embed="rId9" cstate="print"/>
          <a:srcRect l="54591"/>
          <a:stretch>
            <a:fillRect/>
          </a:stretch>
        </p:blipFill>
        <p:spPr bwMode="auto">
          <a:xfrm>
            <a:off x="3203848" y="2060848"/>
            <a:ext cx="3524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Рисунок 27" descr="H:\этикет\ель.jpg"/>
          <p:cNvPicPr>
            <a:picLocks noChangeAspect="1" noChangeArrowheads="1"/>
          </p:cNvPicPr>
          <p:nvPr/>
        </p:nvPicPr>
        <p:blipFill>
          <a:blip r:embed="rId10" cstate="print"/>
          <a:srcRect l="27826" t="2609" r="27391"/>
          <a:stretch>
            <a:fillRect/>
          </a:stretch>
        </p:blipFill>
        <p:spPr bwMode="auto">
          <a:xfrm>
            <a:off x="3923928" y="2276872"/>
            <a:ext cx="12241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Рисунок 12" descr="H:\этикет\ковычки.jpg"/>
          <p:cNvPicPr>
            <a:picLocks noChangeAspect="1" noChangeArrowheads="1"/>
          </p:cNvPicPr>
          <p:nvPr/>
        </p:nvPicPr>
        <p:blipFill>
          <a:blip r:embed="rId11" cstate="print"/>
          <a:srcRect r="53571"/>
          <a:stretch>
            <a:fillRect/>
          </a:stretch>
        </p:blipFill>
        <p:spPr bwMode="auto">
          <a:xfrm>
            <a:off x="3995936" y="2060848"/>
            <a:ext cx="3730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4" descr="H:\этикет\плюс.jpg"/>
          <p:cNvPicPr>
            <a:picLocks noChangeAspect="1" noChangeArrowheads="1"/>
          </p:cNvPicPr>
          <p:nvPr/>
        </p:nvPicPr>
        <p:blipFill>
          <a:blip r:embed="rId7" cstate="print"/>
          <a:srcRect l="24265" t="26207" r="24265" b="24138"/>
          <a:stretch>
            <a:fillRect/>
          </a:stretch>
        </p:blipFill>
        <p:spPr bwMode="auto">
          <a:xfrm>
            <a:off x="5148064" y="3212976"/>
            <a:ext cx="4170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Рисунок 10" descr="H:\этикет\кит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2348880"/>
            <a:ext cx="15841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Рисунок 12" descr="H:\этикет\ковычки.jpg"/>
          <p:cNvPicPr>
            <a:picLocks noChangeAspect="1" noChangeArrowheads="1"/>
          </p:cNvPicPr>
          <p:nvPr/>
        </p:nvPicPr>
        <p:blipFill>
          <a:blip r:embed="rId13" cstate="print"/>
          <a:srcRect r="55612"/>
          <a:stretch>
            <a:fillRect/>
          </a:stretch>
        </p:blipFill>
        <p:spPr bwMode="auto">
          <a:xfrm>
            <a:off x="5580112" y="2060848"/>
            <a:ext cx="304800" cy="29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4" descr="H:\этикет\плюс.jpg"/>
          <p:cNvPicPr>
            <a:picLocks noChangeAspect="1" noChangeArrowheads="1"/>
          </p:cNvPicPr>
          <p:nvPr/>
        </p:nvPicPr>
        <p:blipFill>
          <a:blip r:embed="rId7" cstate="print"/>
          <a:srcRect l="24265" t="26207" r="24265" b="24138"/>
          <a:stretch>
            <a:fillRect/>
          </a:stretch>
        </p:blipFill>
        <p:spPr bwMode="auto">
          <a:xfrm>
            <a:off x="7236296" y="3212976"/>
            <a:ext cx="4170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WordArt 17"/>
          <p:cNvSpPr>
            <a:spLocks noChangeArrowheads="1" noChangeShapeType="1" noTextEdit="1"/>
          </p:cNvSpPr>
          <p:nvPr/>
        </p:nvSpPr>
        <p:spPr bwMode="auto">
          <a:xfrm>
            <a:off x="7668344" y="2564904"/>
            <a:ext cx="1224136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УРА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Arial Black"/>
            </a:endParaRPr>
          </a:p>
        </p:txBody>
      </p:sp>
      <p:pic>
        <p:nvPicPr>
          <p:cNvPr id="21" name="Рисунок 14" descr="H:\этикет\плюс.jpg"/>
          <p:cNvPicPr>
            <a:picLocks noChangeAspect="1" noChangeArrowheads="1"/>
          </p:cNvPicPr>
          <p:nvPr/>
        </p:nvPicPr>
        <p:blipFill>
          <a:blip r:embed="rId7" cstate="print"/>
          <a:srcRect l="24265" t="26207" r="24265" b="24138"/>
          <a:stretch>
            <a:fillRect/>
          </a:stretch>
        </p:blipFill>
        <p:spPr bwMode="auto">
          <a:xfrm>
            <a:off x="2555776" y="4869160"/>
            <a:ext cx="4170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WordArt 18"/>
          <p:cNvSpPr>
            <a:spLocks noChangeArrowheads="1" noChangeShapeType="1" noTextEdit="1"/>
          </p:cNvSpPr>
          <p:nvPr/>
        </p:nvSpPr>
        <p:spPr bwMode="auto">
          <a:xfrm>
            <a:off x="3275856" y="4581128"/>
            <a:ext cx="3816424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этикета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Мы - пассажиры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8914" name="Picture 2" descr="H:\этикет\76.jpg"/>
          <p:cNvPicPr>
            <a:picLocks noChangeAspect="1" noChangeArrowheads="1"/>
          </p:cNvPicPr>
          <p:nvPr/>
        </p:nvPicPr>
        <p:blipFill>
          <a:blip r:embed="rId3" cstate="print"/>
          <a:srcRect t="5205"/>
          <a:stretch>
            <a:fillRect/>
          </a:stretch>
        </p:blipFill>
        <p:spPr bwMode="auto">
          <a:xfrm>
            <a:off x="2051720" y="1916832"/>
            <a:ext cx="5764188" cy="3934191"/>
          </a:xfrm>
          <a:prstGeom prst="rect">
            <a:avLst/>
          </a:prstGeom>
          <a:noFill/>
          <a:ln w="57150">
            <a:solidFill>
              <a:srgbClr val="FF9933"/>
            </a:solidFill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80920" cy="4968552"/>
          </a:xfrm>
        </p:spPr>
        <p:txBody>
          <a:bodyPr>
            <a:noAutofit/>
          </a:bodyPr>
          <a:lstStyle/>
          <a:p>
            <a:r>
              <a:rPr lang="ru-RU" sz="19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 тем, как войти в транспорт, пропустите всех, кто из него выходит.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Мужчины и мальчики должны пропускать вперед себя женщин и   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девочек. 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Заходя в транспорт, следует снимать с плеч ранцы и рюкзаки, чтобы не   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мешать остальным пассажирам, уступать место пожилым людям, 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инвалидам, беременным женщинам и пассажирам с детьми.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Запрещается:  расталкивать пассажиров локтями,  продвигаясь, чтобы 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занять свободное место, есть, стряхивать с одежды грязь, капли дождя, 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снег, бегать, громко разговаривать, пачкать сидения, пристально 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рассматривать пассажиров.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Не стоит толпиться у входа, если не выходите на следующей  остановке.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 выходу следует готовиться заранее. 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Животных необходимо перевозить в специальных сумках или клетках, а 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собак в намордниках.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На улице стоящий транспорт следует обходить сзади, а трамвай - </a:t>
            </a:r>
            <a:b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спереди.</a:t>
            </a:r>
            <a: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5536" y="476673"/>
            <a:ext cx="8280920" cy="108011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Этикет поведения в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общественном транспорте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08912" cy="5184576"/>
          </a:xfrm>
        </p:spPr>
        <p:txBody>
          <a:bodyPr>
            <a:noAutofit/>
          </a:bodyPr>
          <a:lstStyle/>
          <a:p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Нельзя сорить. Для обложек от конфет, огрызков, прочего мусора 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существуют урны.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Запрещается ходить по газонам,  шуметь, бегать, задевать 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окружающих.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Нельзя показывать на людей пальцем, указывать на их недостатки.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 избежание столкновений с прохожими, идя по тротуару, следует 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придерживаться правой стороны.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 случае остановки, следует отойти в сторону, чтобы не мешать 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прохожим.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Запрещено есть на ходу, лучше остановиться или присесть на 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скамейку.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Нельзя покидать место, где родители попросили подождать, 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посторонним сообщать свой адрес и телефон, уходить с 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незнакомыми людьми куда-либо.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Нужно соблюдать правила дорожного движения. 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 знакомыми людьми нужно здороваться.</a:t>
            </a:r>
            <a:br>
              <a:rPr lang="ru-RU" sz="20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cap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476673"/>
            <a:ext cx="8280920" cy="72007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Этикет поведения на улице: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352928" cy="5472608"/>
          </a:xfrm>
        </p:spPr>
        <p:txBody>
          <a:bodyPr>
            <a:noAutofit/>
          </a:bodyPr>
          <a:lstStyle/>
          <a:p>
            <a: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Следует без всякой надобности ограничить телефонные  </a:t>
            </a:r>
            <a:b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звонки с 21.00 вечера до 08.00 утра, а в выходные дни с </a:t>
            </a:r>
            <a:b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21.00 вечера до 10.00 утра.</a:t>
            </a:r>
            <a:b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Телефонный разговор стоит начинать с приветствия, а </a:t>
            </a:r>
            <a:b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окончании обязательно стоит попрощаться.</a:t>
            </a:r>
            <a:b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Если вы сказали кому-либо, что перезвоните, то в </a:t>
            </a:r>
            <a:b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обязательном порядке стоит это сделать.</a:t>
            </a:r>
            <a:b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При неправильно набранном номере следует </a:t>
            </a:r>
            <a:b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извиниться.</a:t>
            </a:r>
            <a:b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Запрещается: в общественных местах громко </a:t>
            </a:r>
            <a:b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разговаривать по телефону, отвечать на звонки чужого </a:t>
            </a:r>
            <a:b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телефона.</a:t>
            </a:r>
            <a:b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-Все сообщения должны быть грамотно написаны.</a:t>
            </a:r>
            <a:r>
              <a:rPr lang="ru-RU" sz="26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476673"/>
            <a:ext cx="8027169" cy="5760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Телефонный этикет: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Мы идём в театр!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9938" name="Picture 2" descr="H:\этикет\картинки этикет\теа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5942434" cy="3684309"/>
          </a:xfrm>
          <a:prstGeom prst="rect">
            <a:avLst/>
          </a:prstGeom>
          <a:noFill/>
          <a:ln w="57150">
            <a:solidFill>
              <a:srgbClr val="FF9933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80920" cy="5112568"/>
          </a:xfrm>
        </p:spPr>
        <p:txBody>
          <a:bodyPr>
            <a:noAutofit/>
          </a:bodyPr>
          <a:lstStyle/>
          <a:p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Уважать учителя, в начале урока следует приветствовать его стоя.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Звонок в конце урока - для учителя. Следует дождаться, когда учитель закончит.</a:t>
            </a: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 школу следует приходить за 10-15 минут до начала занятий.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Необходимо иметь с собой сменную обувь.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 школу следует приходить подготовленным - выполнять все домашние задания, 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забывать книги и тетради, не забывать спортивную форму.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Запрещается самостоятельно во время занятий уходить из школы, а в</a:t>
            </a: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время 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урока есть.</a:t>
            </a: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 время занятий, если есть необходимость выйти, следует поднять руку и 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спросить об этом разрешения у учителя.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Пропускать уроки допустимо лишь по уважительной причине.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 время занятий следует отключать звук мобильного телефона.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Если есть вопрос или хочется ответить на поставленный вопрос, следует поднять 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руку и дождаться, когда учитель обратит на вас внимание.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Следует соблюдать порядок на своем рабочем месте.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На перемене запрещается бегать, кричать, ругаться, драться - нарушать порядок 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школе.</a:t>
            </a:r>
            <a:br>
              <a:rPr lang="ru-RU" sz="1800" b="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8136904" cy="10801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Этикет поведения детей в школе: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216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«Культура этикета»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H:\этикет\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564904"/>
            <a:ext cx="4416491" cy="331236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30425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Будьте </a:t>
            </a:r>
            <a:r>
              <a:rPr lang="ru-RU" sz="4800" dirty="0">
                <a:solidFill>
                  <a:srgbClr val="C00000"/>
                </a:solidFill>
                <a:latin typeface="Arial Black" pitchFamily="34" charset="0"/>
              </a:rPr>
              <a:t>культурными и соблюдайте </a:t>
            </a: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этикет!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1986" name="Picture 2" descr="H:\этикет\картинки этикет\в го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068960"/>
            <a:ext cx="2810615" cy="2952328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484784"/>
            <a:ext cx="4464496" cy="208823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Что такое этикет?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328592"/>
          </a:xfrm>
        </p:spPr>
        <p:txBody>
          <a:bodyPr>
            <a:normAutofit fontScale="90000"/>
          </a:bodyPr>
          <a:lstStyle/>
          <a:p>
            <a:r>
              <a:rPr lang="ru-RU" sz="4000" u="sng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 толковом словаре </a:t>
            </a:r>
            <a:r>
              <a:rPr lang="ru-RU" sz="4000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4000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000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С.И</a:t>
            </a:r>
            <a:r>
              <a:rPr lang="ru-RU" sz="4000" u="sng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 Ожегова</a:t>
            </a:r>
            <a:r>
              <a:rPr lang="ru-RU" sz="4000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:</a:t>
            </a:r>
            <a:br>
              <a:rPr lang="ru-RU" sz="4000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Этике́т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 (от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hlinkClick r:id="rId3"/>
              </a:rPr>
              <a:t>франц.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 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étiquette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 — этикетка, надпись) — правила поведения людей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обществе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езультаты поиска изображений для запроса &quot;картинки общение первобытных людей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296381" cy="4936686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Первобытные люди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Результаты поиска изображений для запроса &quot;картинки людовика14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259383" cy="3384376"/>
          </a:xfrm>
          <a:prstGeom prst="rect">
            <a:avLst/>
          </a:prstGeom>
          <a:noFill/>
          <a:ln w="76200">
            <a:solidFill>
              <a:srgbClr val="FF9933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980728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Слово 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«этикет»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возникло во Франции во времена правления Людовика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Х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IV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который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очень любил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устраивать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всевозможные торжественные приемы. Тогда придворным выдавались карточки 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(«этикетки»)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</a:t>
            </a: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где были изложены правила поведения при дворе французского монарха.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Рисунок 1" descr="H:\этикет\петр1.jpg"/>
          <p:cNvPicPr>
            <a:picLocks noChangeAspect="1" noChangeArrowheads="1"/>
          </p:cNvPicPr>
          <p:nvPr/>
        </p:nvPicPr>
        <p:blipFill>
          <a:blip r:embed="rId2" cstate="print"/>
          <a:srcRect t="34402" r="86531" b="24359"/>
          <a:stretch>
            <a:fillRect/>
          </a:stretch>
        </p:blipFill>
        <p:spPr bwMode="auto">
          <a:xfrm rot="5400000">
            <a:off x="7824787" y="5538789"/>
            <a:ext cx="800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H:\этикет\картинки этикет\тикет за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7162800" cy="2160240"/>
          </a:xfrm>
          <a:prstGeom prst="ellipse">
            <a:avLst/>
          </a:prstGeom>
          <a:noFill/>
          <a:ln w="28575">
            <a:solidFill>
              <a:srgbClr val="FF99FF"/>
            </a:solidFill>
          </a:ln>
        </p:spPr>
      </p:pic>
      <p:pic>
        <p:nvPicPr>
          <p:cNvPr id="9218" name="Picture 2" descr="H:\этикет\картинки этикет\мальч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08920"/>
            <a:ext cx="2523070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220</Words>
  <Application>Microsoft Office PowerPoint</Application>
  <PresentationFormat>Экран (4:3)</PresentationFormat>
  <Paragraphs>36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Разгадайте ребус</vt:lpstr>
      <vt:lpstr>«Культура этикета»</vt:lpstr>
      <vt:lpstr>Что такое этикет?</vt:lpstr>
      <vt:lpstr>В толковом словаре  С.И. Ожегова:  Этике́т (от франц. étiquette — этикетка, надпись) — правила поведения людей в обществе </vt:lpstr>
      <vt:lpstr>Первобытные люди</vt:lpstr>
      <vt:lpstr> </vt:lpstr>
      <vt:lpstr>Слайд 8</vt:lpstr>
      <vt:lpstr>Слайд 9</vt:lpstr>
      <vt:lpstr>Слайд 10</vt:lpstr>
      <vt:lpstr>Бывает и такое…</vt:lpstr>
      <vt:lpstr>- С родителями, бабушками, дедушками и т.д.         следует общаться уважительно, вежливо. - Нельзя пререкаться с родственниками, ругаться с     ними. - Заходя в комнату к родителям, следует стучаться. - Запрещается  драться с братьями и сестрами,     ябедничать на них. - Следует придерживаться всех правил и традиций,      установленных непосредственно в семье. </vt:lpstr>
      <vt:lpstr>Идём в гости</vt:lpstr>
      <vt:lpstr>- Необходимо приглашать гостей заранее. - Встретить и поприветствовать    пришедших; - Встречать друзей с улыбкой, хорошим    настроением; -Разъяснить правила поведения в своём    доме. </vt:lpstr>
      <vt:lpstr>- Приходить в гости только по приглашению хозяев. - Поприветствовать хозяев дома. - Не опаздывать к назначенному времени. - Соблюдать правила общения. - Не трогать предметы и вещи в доме без спроса. - Не настаивать на своих желаниях. - Соблюдать правила поведения за столом. - Не бегать по квартире, не кричать, не мусорить, не       разбрасывать игрушки, вещи. - Не задерживаться в гостях надолго. - Поблагодарить хозяев дома за гостеприимство      перед тем, как уйти. </vt:lpstr>
      <vt:lpstr>Встреча</vt:lpstr>
      <vt:lpstr>- К взрослым обращайся на «Вы».  - Младшие должны всегда здороваться первыми. - Поцелуи и обнимания при встрече - это очень личное.     Позволить такое приветствие ты можешь себе только с    близкими и хорошо знакомыми людьми, при обоюдном    согласии. - Нельзя вмешиваться в разговор взрослых и комментировать то,    что они говорят друг другу, а если захотелось что-то сказать     или задать вопрос, нужно спросить разрешения. - Повторно,  встретив кого-то в течение дня, не забывай о    волшебных словах приветствия «Доброе утро», «Добрый    день», «Добрый вечер».  Достаточно в данной ситуации кивка    головы и добродушной улыбки. - В случае проступка следует просить прощения. </vt:lpstr>
      <vt:lpstr>В столовой</vt:lpstr>
      <vt:lpstr>- Перед тем как сесть за стол, не забудьте тщательно вымыть руки. - Не бегите и не спешите занять место за столом первыми, не расталкивайте     других учеников. - Передвигаясь по столовой, смотрите под ноги, чтобы не поскользнуться и    не упасть. - Сидите за столом прямо, не кладите ногу на ногу и локти на стол. - Старайтесь не пролить на себя или соседей горячий суп или чай. - Во время еды не разговаривайте громко, не чавкайте, не стучите вилками и    ложками о тарелки и чашки. - Правильно пользуйтесь столовыми приборами: не забывайте, какие блюда    едят ложкой, а какие – вилкой. - Если вы испачкались, воспользуйтесь салфеткой или носовым платком; - Соблюдайте чистоту: уронив что-нибудь на пол, поднимите и выбросите в    мусорное ведро. - Не забудьте после еды убрать за собой посуду. - Будьте вежливыми: пожелайте приятного аппетита вашим одноклассникам,    поблагодарите работников столовой. </vt:lpstr>
      <vt:lpstr>Мы - пассажиры</vt:lpstr>
      <vt:lpstr>- Перед тем, как войти в транспорт, пропустите всех, кто из него выходит. - Мужчины и мальчики должны пропускать вперед себя женщин и      девочек.  - Заходя в транспорт, следует снимать с плеч ранцы и рюкзаки, чтобы не      мешать остальным пассажирам, уступать место пожилым людям,    инвалидам, беременным женщинам и пассажирам с детьми. - Запрещается:  расталкивать пассажиров локтями,  продвигаясь, чтобы    занять свободное место, есть, стряхивать с одежды грязь, капли дождя,    снег, бегать, громко разговаривать, пачкать сидения, пристально   рассматривать пассажиров. - Не стоит толпиться у входа, если не выходите на следующей  остановке. - К выходу следует готовиться заранее.  - Животных необходимо перевозить в специальных сумках или клетках, а    собак в намордниках. - На улице стоящий транспорт следует обходить сзади, а трамвай -    спереди. </vt:lpstr>
      <vt:lpstr>- Нельзя сорить. Для обложек от конфет, огрызков, прочего мусора    существуют урны. - Запрещается ходить по газонам,  шуметь, бегать, задевать    окружающих. - Нельзя показывать на людей пальцем, указывать на их недостатки. - Во избежание столкновений с прохожими, идя по тротуару, следует    придерживаться правой стороны. - В случае остановки, следует отойти в сторону, чтобы не мешать    прохожим. - Запрещено есть на ходу, лучше остановиться или присесть на    скамейку. - Нельзя покидать место, где родители попросили подождать,    посторонним сообщать свой адрес и телефон, уходить с    незнакомыми людьми куда-либо. - Нужно соблюдать правила дорожного движения.  - Со знакомыми людьми нужно здороваться. </vt:lpstr>
      <vt:lpstr>- Следует без всякой надобности ограничить телефонные     звонки с 21.00 вечера до 08.00 утра, а в выходные дни с    21.00 вечера до 10.00 утра. - Телефонный разговор стоит начинать с приветствия, а    по окончании обязательно стоит попрощаться. - Если вы сказали кому-либо, что перезвоните, то в    обязательном порядке стоит это сделать. - При неправильно набранном номере следует    извиниться. - Запрещается: в общественных местах громко    разговаривать по телефону, отвечать на звонки чужого    телефона.  -Все сообщения должны быть грамотно написаны. </vt:lpstr>
      <vt:lpstr>Мы идём в театр!</vt:lpstr>
      <vt:lpstr>Слайд 25</vt:lpstr>
      <vt:lpstr>Слайд 26</vt:lpstr>
      <vt:lpstr>Слайд 27</vt:lpstr>
      <vt:lpstr>Слайд 28</vt:lpstr>
      <vt:lpstr>- Уважать учителя, в начале урока следует приветствовать его стоя. - Звонок в конце урока - для учителя. Следует дождаться, когда учитель закончит. - В школу следует приходить за 10-15 минут до начала занятий. - Необходимо иметь с собой сменную обувь. - В школу следует приходить подготовленным - выполнять все домашние задания,    не забывать книги и тетради, не забывать спортивную форму. - Запрещается самостоятельно во время занятий уходить из школы, а во время    урока есть. - Во время занятий, если есть необходимость выйти, следует поднять руку и    спросить об этом разрешения у учителя. - Пропускать уроки допустимо лишь по уважительной причине. - Во время занятий следует отключать звук мобильного телефона. - Если есть вопрос или хочется ответить на поставленный вопрос, следует поднять    руку и дождаться, когда учитель обратит на вас внимание. - Следует соблюдать порядок на своем рабочем месте. - На перемене запрещается бегать, кричать, ругаться, драться - нарушать порядок    в школе. </vt:lpstr>
      <vt:lpstr>Слайд 30</vt:lpstr>
      <vt:lpstr>Будьте культурными и соблюдайте этикет!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69</cp:revision>
  <dcterms:created xsi:type="dcterms:W3CDTF">2017-01-12T15:40:05Z</dcterms:created>
  <dcterms:modified xsi:type="dcterms:W3CDTF">2017-01-12T21:08:32Z</dcterms:modified>
</cp:coreProperties>
</file>